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676" r:id="rId3"/>
    <p:sldId id="799" r:id="rId4"/>
    <p:sldId id="257" r:id="rId5"/>
    <p:sldId id="1206" r:id="rId6"/>
    <p:sldId id="1211" r:id="rId7"/>
    <p:sldId id="1207" r:id="rId8"/>
    <p:sldId id="1209" r:id="rId9"/>
    <p:sldId id="1208" r:id="rId10"/>
    <p:sldId id="1212" r:id="rId11"/>
    <p:sldId id="1213" r:id="rId12"/>
    <p:sldId id="1210" r:id="rId13"/>
    <p:sldId id="1215" r:id="rId14"/>
    <p:sldId id="1216" r:id="rId15"/>
    <p:sldId id="1217" r:id="rId16"/>
    <p:sldId id="1224" r:id="rId17"/>
    <p:sldId id="1233" r:id="rId18"/>
    <p:sldId id="1234" r:id="rId19"/>
    <p:sldId id="1228" r:id="rId20"/>
    <p:sldId id="1236" r:id="rId21"/>
    <p:sldId id="1235" r:id="rId22"/>
    <p:sldId id="1229" r:id="rId23"/>
    <p:sldId id="1225" r:id="rId24"/>
    <p:sldId id="122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700000"/>
    <a:srgbClr val="FF3300"/>
    <a:srgbClr val="FFCCCC"/>
    <a:srgbClr val="EE4612"/>
    <a:srgbClr val="5D1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62" d="100"/>
          <a:sy n="162" d="100"/>
        </p:scale>
        <p:origin x="1808"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678F7-29FB-456F-82DB-F4E1A2793180}" type="datetimeFigureOut">
              <a:rPr lang="fr-FR" smtClean="0"/>
              <a:t>15/10/2023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677AD-3A7D-4CC2-835B-114F611FDF13}" type="slidenum">
              <a:rPr lang="fr-FR" smtClean="0"/>
              <a:t>‹N°›</a:t>
            </a:fld>
            <a:endParaRPr lang="fr-FR"/>
          </a:p>
        </p:txBody>
      </p:sp>
    </p:spTree>
    <p:extLst>
      <p:ext uri="{BB962C8B-B14F-4D97-AF65-F5344CB8AC3E}">
        <p14:creationId xmlns:p14="http://schemas.microsoft.com/office/powerpoint/2010/main" val="246437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8299"/>
            <a:r>
              <a:rPr lang="fr-FR" dirty="0"/>
              <a:t>OLI</a:t>
            </a:r>
          </a:p>
          <a:p>
            <a:endParaRPr lang="fr-FR" dirty="0"/>
          </a:p>
        </p:txBody>
      </p:sp>
      <p:sp>
        <p:nvSpPr>
          <p:cNvPr id="4" name="Espace réservé du numéro de diapositive 3"/>
          <p:cNvSpPr>
            <a:spLocks noGrp="1"/>
          </p:cNvSpPr>
          <p:nvPr>
            <p:ph type="sldNum" sz="quarter" idx="5"/>
          </p:nvPr>
        </p:nvSpPr>
        <p:spPr/>
        <p:txBody>
          <a:bodyPr/>
          <a:lstStyle/>
          <a:p>
            <a:fld id="{BC8B6E5E-9227-445B-8E19-9C0062420797}" type="slidenum">
              <a:rPr lang="fr-FR" smtClean="0"/>
              <a:pPr/>
              <a:t>2</a:t>
            </a:fld>
            <a:endParaRPr lang="fr-FR"/>
          </a:p>
        </p:txBody>
      </p:sp>
    </p:spTree>
    <p:extLst>
      <p:ext uri="{BB962C8B-B14F-4D97-AF65-F5344CB8AC3E}">
        <p14:creationId xmlns:p14="http://schemas.microsoft.com/office/powerpoint/2010/main" val="211722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210944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195697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235716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98399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350862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385261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374354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164321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365521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149551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1D02F08-7D27-4CED-AD37-C5464F1D0F4F}" type="datetimeFigureOut">
              <a:rPr lang="fr-FR" smtClean="0"/>
              <a:pPr/>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0E26F5-F680-4E16-9D68-66C4050000AF}" type="slidenum">
              <a:rPr lang="fr-FR" smtClean="0"/>
              <a:pPr/>
              <a:t>‹N°›</a:t>
            </a:fld>
            <a:endParaRPr lang="fr-FR"/>
          </a:p>
        </p:txBody>
      </p:sp>
    </p:spTree>
    <p:extLst>
      <p:ext uri="{BB962C8B-B14F-4D97-AF65-F5344CB8AC3E}">
        <p14:creationId xmlns:p14="http://schemas.microsoft.com/office/powerpoint/2010/main" val="153599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D1B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02F08-7D27-4CED-AD37-C5464F1D0F4F}" type="datetimeFigureOut">
              <a:rPr lang="fr-FR" smtClean="0"/>
              <a:pPr/>
              <a:t>15/10/2023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E26F5-F680-4E16-9D68-66C4050000AF}" type="slidenum">
              <a:rPr lang="fr-FR" smtClean="0"/>
              <a:pPr/>
              <a:t>‹N°›</a:t>
            </a:fld>
            <a:endParaRPr lang="fr-FR"/>
          </a:p>
        </p:txBody>
      </p:sp>
    </p:spTree>
    <p:extLst>
      <p:ext uri="{BB962C8B-B14F-4D97-AF65-F5344CB8AC3E}">
        <p14:creationId xmlns:p14="http://schemas.microsoft.com/office/powerpoint/2010/main" val="1383935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4B3C5-5042-4D07-A900-D0F84E78A83E}"/>
              </a:ext>
            </a:extLst>
          </p:cNvPr>
          <p:cNvSpPr>
            <a:spLocks noGrp="1"/>
          </p:cNvSpPr>
          <p:nvPr>
            <p:ph type="title"/>
          </p:nvPr>
        </p:nvSpPr>
        <p:spPr>
          <a:xfrm>
            <a:off x="2762572" y="135610"/>
            <a:ext cx="5752777" cy="2219068"/>
          </a:xfrm>
        </p:spPr>
        <p:txBody>
          <a:bodyPr>
            <a:normAutofit fontScale="90000"/>
          </a:bodyPr>
          <a:lstStyle/>
          <a:p>
            <a:pPr algn="ctr"/>
            <a:r>
              <a:rPr lang="fr-FR" sz="4400" b="1" spc="0" dirty="0">
                <a:solidFill>
                  <a:schemeClr val="accent2">
                    <a:lumMod val="40000"/>
                    <a:lumOff val="60000"/>
                  </a:schemeClr>
                </a:solidFill>
                <a:effectLst/>
                <a:latin typeface="+mn-lt"/>
                <a:cs typeface="Calibri" panose="020F0502020204030204" pitchFamily="34" charset="0"/>
              </a:rPr>
              <a:t>Étude historique</a:t>
            </a:r>
            <a:r>
              <a:rPr lang="fr-FR" sz="4400" b="1" i="0" spc="0" dirty="0">
                <a:solidFill>
                  <a:schemeClr val="accent2">
                    <a:lumMod val="40000"/>
                    <a:lumOff val="60000"/>
                  </a:schemeClr>
                </a:solidFill>
                <a:effectLst/>
                <a:latin typeface="+mn-lt"/>
                <a:cs typeface="Calibri" panose="020F0502020204030204" pitchFamily="34" charset="0"/>
              </a:rPr>
              <a:t> : </a:t>
            </a:r>
            <a:br>
              <a:rPr lang="fr-FR" sz="4400" b="1" i="0" spc="0" dirty="0">
                <a:solidFill>
                  <a:schemeClr val="accent2">
                    <a:lumMod val="40000"/>
                    <a:lumOff val="60000"/>
                  </a:schemeClr>
                </a:solidFill>
                <a:effectLst/>
                <a:latin typeface="+mn-lt"/>
                <a:cs typeface="Calibri" panose="020F0502020204030204" pitchFamily="34" charset="0"/>
              </a:rPr>
            </a:br>
            <a:r>
              <a:rPr lang="fr-FR" sz="4400" b="1" i="0" spc="0" dirty="0">
                <a:solidFill>
                  <a:schemeClr val="accent2">
                    <a:lumMod val="40000"/>
                    <a:lumOff val="60000"/>
                  </a:schemeClr>
                </a:solidFill>
                <a:effectLst/>
                <a:latin typeface="+mn-lt"/>
                <a:cs typeface="Calibri" panose="020F0502020204030204" pitchFamily="34" charset="0"/>
              </a:rPr>
              <a:t>la Révolution française 1789-1799, </a:t>
            </a:r>
            <a:br>
              <a:rPr lang="fr-FR" sz="4400" b="1" i="0" spc="0" dirty="0">
                <a:solidFill>
                  <a:schemeClr val="accent2">
                    <a:lumMod val="40000"/>
                    <a:lumOff val="60000"/>
                  </a:schemeClr>
                </a:solidFill>
                <a:effectLst/>
                <a:latin typeface="+mn-lt"/>
                <a:cs typeface="Calibri" panose="020F0502020204030204" pitchFamily="34" charset="0"/>
              </a:rPr>
            </a:br>
            <a:r>
              <a:rPr lang="fr-FR" sz="4400" b="1" i="0" spc="0" dirty="0">
                <a:solidFill>
                  <a:schemeClr val="accent2">
                    <a:lumMod val="40000"/>
                    <a:lumOff val="60000"/>
                  </a:schemeClr>
                </a:solidFill>
                <a:effectLst/>
                <a:latin typeface="+mn-lt"/>
                <a:cs typeface="Calibri" panose="020F0502020204030204" pitchFamily="34" charset="0"/>
              </a:rPr>
              <a:t>première révolution</a:t>
            </a:r>
            <a:endParaRPr lang="fr-FR" dirty="0"/>
          </a:p>
        </p:txBody>
      </p:sp>
      <p:sp>
        <p:nvSpPr>
          <p:cNvPr id="3" name="Espace réservé du contenu 2">
            <a:extLst>
              <a:ext uri="{FF2B5EF4-FFF2-40B4-BE49-F238E27FC236}">
                <a16:creationId xmlns:a16="http://schemas.microsoft.com/office/drawing/2014/main" id="{BAEBA1C0-A7B3-4C44-99A3-72658300694E}"/>
              </a:ext>
            </a:extLst>
          </p:cNvPr>
          <p:cNvSpPr>
            <a:spLocks noGrp="1"/>
          </p:cNvSpPr>
          <p:nvPr>
            <p:ph idx="1"/>
          </p:nvPr>
        </p:nvSpPr>
        <p:spPr>
          <a:xfrm>
            <a:off x="2798143" y="2395442"/>
            <a:ext cx="6137860" cy="4326948"/>
          </a:xfrm>
        </p:spPr>
        <p:txBody>
          <a:bodyPr>
            <a:noAutofit/>
          </a:bodyPr>
          <a:lstStyle/>
          <a:p>
            <a:pPr marL="0" indent="0" algn="just">
              <a:buNone/>
            </a:pPr>
            <a:r>
              <a:rPr lang="fr-FR" sz="1400" b="1" u="sng" dirty="0">
                <a:solidFill>
                  <a:schemeClr val="accent2">
                    <a:lumMod val="40000"/>
                    <a:lumOff val="60000"/>
                  </a:schemeClr>
                </a:solidFill>
                <a:ea typeface="Calibri" panose="020F0502020204030204" pitchFamily="34" charset="0"/>
                <a:cs typeface="Calibri" panose="020F0502020204030204" pitchFamily="34" charset="0"/>
              </a:rPr>
              <a:t>Consignes :</a:t>
            </a:r>
            <a:r>
              <a:rPr lang="fr-FR" sz="1400" dirty="0">
                <a:solidFill>
                  <a:schemeClr val="accent2">
                    <a:lumMod val="40000"/>
                    <a:lumOff val="60000"/>
                  </a:schemeClr>
                </a:solidFill>
                <a:ea typeface="Helvetica" panose="020B0604020202020204" pitchFamily="34" charset="0"/>
                <a:cs typeface="Calibri" panose="020F0502020204030204" pitchFamily="34" charset="0"/>
              </a:rPr>
              <a:t> </a:t>
            </a:r>
            <a:r>
              <a:rPr lang="fr-FR" sz="1400" dirty="0">
                <a:solidFill>
                  <a:schemeClr val="accent2">
                    <a:lumMod val="40000"/>
                    <a:lumOff val="60000"/>
                  </a:schemeClr>
                </a:solidFill>
                <a:ea typeface="Calibri" panose="020F0502020204030204" pitchFamily="34" charset="0"/>
                <a:cs typeface="Times New Roman" panose="02020603050405020304" pitchFamily="18" charset="0"/>
              </a:rPr>
              <a:t> travail en groupes de 4, restitution à l’oral devant la classe.</a:t>
            </a:r>
            <a:r>
              <a:rPr lang="fr-FR" sz="1400" dirty="0">
                <a:solidFill>
                  <a:schemeClr val="accent2">
                    <a:lumMod val="40000"/>
                    <a:lumOff val="60000"/>
                  </a:schemeClr>
                </a:solidFill>
                <a:ea typeface="MS Mincho" panose="02020609040205080304" pitchFamily="49" charset="-128"/>
                <a:cs typeface="Times New Roman" panose="02020603050405020304" pitchFamily="18" charset="0"/>
              </a:rPr>
              <a:t> Voici un diaporama pour comprendre le processus révolutionnaire français qui se déroule sur une dizaine d’années, de 1789 à 1799 en France. Vous avez les principales informations historiques qui sont classées selon trois temps forts de la révolution. Mais les documents iconographiques qui s’y rattachent ont été éparpillés. A vous de les placer sur les bonnes diapositives</a:t>
            </a:r>
            <a:r>
              <a:rPr lang="fr-FR" sz="1400" dirty="0">
                <a:solidFill>
                  <a:schemeClr val="accent2">
                    <a:lumMod val="40000"/>
                    <a:lumOff val="60000"/>
                  </a:schemeClr>
                </a:solidFill>
                <a:effectLst/>
                <a:ea typeface="MS Mincho" panose="02020609040205080304" pitchFamily="49" charset="-128"/>
                <a:cs typeface="Times New Roman" panose="02020603050405020304" pitchFamily="18" charset="0"/>
              </a:rPr>
              <a:t>. Après avoir terminé le diaporama, répartissez-vous les diapositives pour votre oral devant la classe.</a:t>
            </a:r>
            <a:endParaRPr lang="fr-FR" sz="1400" dirty="0">
              <a:solidFill>
                <a:schemeClr val="accent2">
                  <a:lumMod val="40000"/>
                  <a:lumOff val="60000"/>
                </a:schemeClr>
              </a:solidFill>
              <a:ea typeface="Calibri" panose="020F0502020204030204" pitchFamily="34" charset="0"/>
              <a:cs typeface="Times New Roman" panose="02020603050405020304" pitchFamily="18" charset="0"/>
            </a:endParaRPr>
          </a:p>
          <a:p>
            <a:pPr marL="0" indent="0" algn="just">
              <a:buNone/>
            </a:pPr>
            <a:r>
              <a:rPr lang="fr-FR" sz="1400" b="0" i="0" dirty="0">
                <a:solidFill>
                  <a:schemeClr val="accent2">
                    <a:lumMod val="40000"/>
                    <a:lumOff val="60000"/>
                  </a:schemeClr>
                </a:solidFill>
                <a:effectLst/>
                <a:cs typeface="Calibri" panose="020F0502020204030204" pitchFamily="34" charset="0"/>
              </a:rPr>
              <a:t>Aide : ne bougez pas les textes et conservez les documents à la bonne dimension ! Si un document ne rentre pas, c’est qu’il doit être placé sur une autre diapositive.</a:t>
            </a:r>
          </a:p>
          <a:p>
            <a:pPr marL="0" lvl="0" indent="0" algn="just" fontAlgn="base">
              <a:buNone/>
            </a:pPr>
            <a:r>
              <a:rPr lang="fr-FR" sz="1400" b="1" u="sng" dirty="0">
                <a:solidFill>
                  <a:schemeClr val="accent2">
                    <a:lumMod val="40000"/>
                    <a:lumOff val="60000"/>
                  </a:schemeClr>
                </a:solidFill>
                <a:ea typeface="Calibri" panose="020F0502020204030204" pitchFamily="34" charset="0"/>
                <a:cs typeface="Calibri" panose="020F0502020204030204" pitchFamily="34" charset="0"/>
              </a:rPr>
              <a:t>Temps d’activité en classe 2h + 1 semaine  à la maison pour finaliser et maîtriser les informations.</a:t>
            </a:r>
          </a:p>
          <a:p>
            <a:pPr marL="0" lvl="0" indent="0" algn="just" fontAlgn="base">
              <a:buNone/>
            </a:pPr>
            <a:r>
              <a:rPr lang="fr-FR" sz="1400" b="1" u="sng" dirty="0">
                <a:solidFill>
                  <a:schemeClr val="accent2">
                    <a:lumMod val="40000"/>
                    <a:lumOff val="60000"/>
                  </a:schemeClr>
                </a:solidFill>
                <a:ea typeface="Calibri" panose="020F0502020204030204" pitchFamily="34" charset="0"/>
                <a:cs typeface="Calibri" panose="020F0502020204030204" pitchFamily="34" charset="0"/>
              </a:rPr>
              <a:t>Restitution orale durant 2h.</a:t>
            </a:r>
          </a:p>
          <a:p>
            <a:pPr marL="0" indent="0" algn="just">
              <a:lnSpc>
                <a:spcPct val="115000"/>
              </a:lnSpc>
              <a:buNone/>
            </a:pPr>
            <a:r>
              <a:rPr lang="fr-FR" sz="1200" b="1" dirty="0">
                <a:solidFill>
                  <a:schemeClr val="accent2">
                    <a:lumMod val="40000"/>
                    <a:lumOff val="60000"/>
                  </a:schemeClr>
                </a:solidFill>
                <a:ea typeface="Calibri" panose="020F0502020204030204" pitchFamily="34" charset="0"/>
                <a:cs typeface="Calibri" panose="020F0502020204030204" pitchFamily="34" charset="0"/>
              </a:rPr>
              <a:t>Compétences HG : </a:t>
            </a:r>
          </a:p>
          <a:p>
            <a:pPr fontAlgn="base">
              <a:spcBef>
                <a:spcPct val="0"/>
              </a:spcBef>
            </a:pPr>
            <a:r>
              <a:rPr lang="fr-FR" sz="1200" dirty="0">
                <a:solidFill>
                  <a:schemeClr val="accent2">
                    <a:lumMod val="40000"/>
                    <a:lumOff val="60000"/>
                  </a:schemeClr>
                </a:solidFill>
                <a:ea typeface="Calibri" panose="020F0502020204030204" pitchFamily="34" charset="0"/>
                <a:cs typeface="Calibri" panose="020F0502020204030204" pitchFamily="34" charset="0"/>
              </a:rPr>
              <a:t>Se repérer dans le temps, situer des événements</a:t>
            </a:r>
          </a:p>
          <a:p>
            <a:pPr fontAlgn="base">
              <a:spcBef>
                <a:spcPct val="0"/>
              </a:spcBef>
            </a:pPr>
            <a:r>
              <a:rPr lang="fr-FR" sz="1200" dirty="0">
                <a:solidFill>
                  <a:schemeClr val="accent2">
                    <a:lumMod val="40000"/>
                    <a:lumOff val="60000"/>
                  </a:schemeClr>
                </a:solidFill>
                <a:ea typeface="Calibri" panose="020F0502020204030204" pitchFamily="34" charset="0"/>
                <a:cs typeface="Calibri" panose="020F0502020204030204" pitchFamily="34" charset="0"/>
              </a:rPr>
              <a:t>Analyser et comprendre un document</a:t>
            </a:r>
          </a:p>
          <a:p>
            <a:pPr fontAlgn="base">
              <a:spcBef>
                <a:spcPct val="0"/>
              </a:spcBef>
            </a:pPr>
            <a:r>
              <a:rPr lang="fr-FR" sz="1200" dirty="0">
                <a:solidFill>
                  <a:schemeClr val="accent2">
                    <a:lumMod val="40000"/>
                    <a:lumOff val="60000"/>
                  </a:schemeClr>
                </a:solidFill>
                <a:ea typeface="Calibri" panose="020F0502020204030204" pitchFamily="34" charset="0"/>
                <a:cs typeface="Calibri" panose="020F0502020204030204" pitchFamily="34" charset="0"/>
              </a:rPr>
              <a:t>Raisonner, justifier une démarche et les choix effectués</a:t>
            </a:r>
            <a:endParaRPr lang="fr-FR" sz="1200" dirty="0">
              <a:solidFill>
                <a:schemeClr val="accent2">
                  <a:lumMod val="40000"/>
                  <a:lumOff val="60000"/>
                </a:schemeClr>
              </a:solidFill>
              <a:ea typeface="Calibri" panose="020F0502020204030204" pitchFamily="34" charset="0"/>
              <a:cs typeface="Times New Roman" panose="02020603050405020304" pitchFamily="18" charset="0"/>
            </a:endParaRPr>
          </a:p>
          <a:p>
            <a:pPr fontAlgn="base">
              <a:spcBef>
                <a:spcPct val="0"/>
              </a:spcBef>
            </a:pPr>
            <a:r>
              <a:rPr lang="fr-FR" sz="1200" dirty="0">
                <a:solidFill>
                  <a:schemeClr val="accent2">
                    <a:lumMod val="40000"/>
                    <a:lumOff val="60000"/>
                  </a:schemeClr>
                </a:solidFill>
                <a:ea typeface="Calibri" panose="020F0502020204030204" pitchFamily="34" charset="0"/>
                <a:cs typeface="Calibri" panose="020F0502020204030204" pitchFamily="34" charset="0"/>
              </a:rPr>
              <a:t>Pratiquer différents langages en HG</a:t>
            </a:r>
          </a:p>
          <a:p>
            <a:pPr marL="0" indent="0" algn="just">
              <a:lnSpc>
                <a:spcPct val="115000"/>
              </a:lnSpc>
              <a:buNone/>
            </a:pPr>
            <a:r>
              <a:rPr lang="fr-FR" sz="1200" b="1" dirty="0">
                <a:solidFill>
                  <a:schemeClr val="accent2">
                    <a:lumMod val="40000"/>
                    <a:lumOff val="60000"/>
                  </a:schemeClr>
                </a:solidFill>
                <a:ea typeface="Calibri" panose="020F0502020204030204" pitchFamily="34" charset="0"/>
                <a:cs typeface="Calibri" panose="020F0502020204030204" pitchFamily="34" charset="0"/>
              </a:rPr>
              <a:t>Compétences numériques : </a:t>
            </a:r>
          </a:p>
          <a:p>
            <a:pPr fontAlgn="base">
              <a:spcBef>
                <a:spcPct val="0"/>
              </a:spcBef>
            </a:pPr>
            <a:r>
              <a:rPr lang="fr-FR" sz="1200" dirty="0">
                <a:solidFill>
                  <a:schemeClr val="accent2">
                    <a:lumMod val="40000"/>
                    <a:lumOff val="60000"/>
                  </a:schemeClr>
                </a:solidFill>
                <a:ea typeface="Calibri" panose="020F0502020204030204" pitchFamily="34" charset="0"/>
                <a:cs typeface="Calibri" panose="020F0502020204030204" pitchFamily="34" charset="0"/>
              </a:rPr>
              <a:t>Création de contenus, utilisation de l’IA</a:t>
            </a:r>
            <a:endParaRPr lang="fr-FR" sz="1200" dirty="0"/>
          </a:p>
        </p:txBody>
      </p:sp>
      <p:pic>
        <p:nvPicPr>
          <p:cNvPr id="6" name="Image 5" descr="Une image contenant personne, Visage humain, habits, sourire&#10;&#10;Description générée automatiquement">
            <a:extLst>
              <a:ext uri="{FF2B5EF4-FFF2-40B4-BE49-F238E27FC236}">
                <a16:creationId xmlns:a16="http://schemas.microsoft.com/office/drawing/2014/main" id="{D7B863A9-AEEA-BF8C-43D1-D60027578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78906" cy="6858000"/>
          </a:xfrm>
          <a:prstGeom prst="rect">
            <a:avLst/>
          </a:prstGeom>
        </p:spPr>
      </p:pic>
    </p:spTree>
    <p:extLst>
      <p:ext uri="{BB962C8B-B14F-4D97-AF65-F5344CB8AC3E}">
        <p14:creationId xmlns:p14="http://schemas.microsoft.com/office/powerpoint/2010/main" val="310634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000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10</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353712" y="299961"/>
            <a:ext cx="85707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1792-1794 : </a:t>
            </a:r>
            <a:r>
              <a:rPr lang="fr-FR" sz="2400" b="1" dirty="0">
                <a:solidFill>
                  <a:schemeClr val="bg1"/>
                </a:solidFill>
              </a:rPr>
              <a:t>la République remplace la monarchie, la révolution est menacée</a:t>
            </a:r>
          </a:p>
        </p:txBody>
      </p:sp>
      <p:sp>
        <p:nvSpPr>
          <p:cNvPr id="4" name="ZoneTexte 3">
            <a:extLst>
              <a:ext uri="{FF2B5EF4-FFF2-40B4-BE49-F238E27FC236}">
                <a16:creationId xmlns:a16="http://schemas.microsoft.com/office/drawing/2014/main" id="{158E1560-BB2C-232F-7306-68865FD78BA7}"/>
              </a:ext>
            </a:extLst>
          </p:cNvPr>
          <p:cNvSpPr txBox="1"/>
          <p:nvPr/>
        </p:nvSpPr>
        <p:spPr>
          <a:xfrm>
            <a:off x="277181" y="1157075"/>
            <a:ext cx="8704992" cy="523220"/>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buSzPct val="140000"/>
            </a:pPr>
            <a:r>
              <a:rPr lang="fr-FR" sz="1400" dirty="0">
                <a:solidFill>
                  <a:schemeClr val="bg1"/>
                </a:solidFill>
              </a:rPr>
              <a:t>Le gouvernement doit faire face aux multiples troubles que connaît alors la France : </a:t>
            </a:r>
          </a:p>
          <a:p>
            <a:pPr>
              <a:buSzPct val="140000"/>
            </a:pPr>
            <a:r>
              <a:rPr lang="fr-FR" sz="1400" dirty="0">
                <a:solidFill>
                  <a:schemeClr val="bg1"/>
                </a:solidFill>
              </a:rPr>
              <a:t>révolte des contre-révolutionnaires, guerre extérieure menée par les puissances monarchistes d'Europe. </a:t>
            </a:r>
            <a:endParaRPr lang="fr-FR" sz="1400" b="1" dirty="0">
              <a:solidFill>
                <a:schemeClr val="bg1"/>
              </a:solidFill>
            </a:endParaRPr>
          </a:p>
        </p:txBody>
      </p:sp>
    </p:spTree>
    <p:extLst>
      <p:ext uri="{BB962C8B-B14F-4D97-AF65-F5344CB8AC3E}">
        <p14:creationId xmlns:p14="http://schemas.microsoft.com/office/powerpoint/2010/main" val="35508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000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11</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247274" y="1130958"/>
            <a:ext cx="2189729" cy="5047536"/>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buSzPct val="140000"/>
            </a:pPr>
            <a:r>
              <a:rPr lang="fr-FR" sz="1400" dirty="0">
                <a:solidFill>
                  <a:schemeClr val="bg1"/>
                </a:solidFill>
              </a:rPr>
              <a:t>Le roi Louis XVI, qui avait tenté de s’enfuir à l’étranger en 1791, est condamné en janvier 1793. Reconnu coupable de trahison à une forte majorité, il est condamné à la mort immédiate par 387 voix contre 288 en faveur d’une mort différée et 46 pour l’emprisonnement. Le 21 janvier 1793, la guillotine est installée place de la Révolution (actuelle place de la Concorde) pour assurer le maintien de l’ordre.</a:t>
            </a:r>
          </a:p>
          <a:p>
            <a:pPr>
              <a:buSzPct val="140000"/>
            </a:pPr>
            <a:endParaRPr lang="fr-FR" sz="1400" dirty="0">
              <a:solidFill>
                <a:schemeClr val="bg1"/>
              </a:solidFill>
            </a:endParaRPr>
          </a:p>
          <a:p>
            <a:pPr algn="r">
              <a:buSzPct val="140000"/>
            </a:pPr>
            <a:r>
              <a:rPr lang="fr-FR" sz="1400" b="0" i="0" dirty="0">
                <a:solidFill>
                  <a:srgbClr val="717B8E"/>
                </a:solidFill>
                <a:effectLst/>
                <a:latin typeface="Marr Sans"/>
              </a:rPr>
              <a:t>« Louis XVI, avec son confesseur Edgeworth, un instant avant sa mort, le 21 janvier 1793. » Estampe de J.-F. Cazenave (1794 ?)</a:t>
            </a:r>
            <a:endParaRPr lang="fr-FR" sz="1400" b="1" dirty="0">
              <a:solidFill>
                <a:schemeClr val="bg1"/>
              </a:solidFill>
            </a:endParaRP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353712" y="299961"/>
            <a:ext cx="85707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1792-1794 : </a:t>
            </a:r>
            <a:r>
              <a:rPr lang="fr-FR" sz="2400" b="1" dirty="0">
                <a:solidFill>
                  <a:schemeClr val="bg1"/>
                </a:solidFill>
              </a:rPr>
              <a:t>la République remplace la monarchie, la révolution est menacée</a:t>
            </a:r>
          </a:p>
        </p:txBody>
      </p:sp>
    </p:spTree>
    <p:extLst>
      <p:ext uri="{BB962C8B-B14F-4D97-AF65-F5344CB8AC3E}">
        <p14:creationId xmlns:p14="http://schemas.microsoft.com/office/powerpoint/2010/main" val="128469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000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12</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337502" y="1895394"/>
            <a:ext cx="2943349" cy="3754874"/>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ü"/>
            </a:pPr>
            <a:r>
              <a:rPr lang="fr-FR" sz="1400" dirty="0">
                <a:solidFill>
                  <a:schemeClr val="bg1"/>
                </a:solidFill>
              </a:rPr>
              <a:t>Suffrage universel masculin</a:t>
            </a:r>
          </a:p>
          <a:p>
            <a:pPr marL="205740" indent="-205740">
              <a:buFont typeface="Wingdings" panose="05000000000000000000" pitchFamily="2" charset="2"/>
              <a:buChar char="ü"/>
            </a:pPr>
            <a:endParaRPr lang="fr-FR" sz="1400" dirty="0">
              <a:solidFill>
                <a:schemeClr val="bg1"/>
              </a:solidFill>
            </a:endParaRPr>
          </a:p>
          <a:p>
            <a:pPr marL="205740" indent="-205740">
              <a:buFont typeface="Wingdings" panose="05000000000000000000" pitchFamily="2" charset="2"/>
              <a:buChar char="ü"/>
            </a:pPr>
            <a:r>
              <a:rPr lang="fr-FR" sz="1400" dirty="0">
                <a:solidFill>
                  <a:schemeClr val="bg1"/>
                </a:solidFill>
              </a:rPr>
              <a:t>Constitution intégrant des formes de démocratie directe</a:t>
            </a:r>
          </a:p>
          <a:p>
            <a:pPr marL="205740" indent="-205740">
              <a:buFont typeface="Wingdings" panose="05000000000000000000" pitchFamily="2" charset="2"/>
              <a:buChar char="ü"/>
            </a:pPr>
            <a:endParaRPr lang="fr-FR" sz="1400" dirty="0">
              <a:solidFill>
                <a:schemeClr val="bg1"/>
              </a:solidFill>
            </a:endParaRPr>
          </a:p>
          <a:p>
            <a:pPr marL="205740" indent="-205740">
              <a:buFont typeface="Wingdings" panose="05000000000000000000" pitchFamily="2" charset="2"/>
              <a:buChar char="ü"/>
            </a:pPr>
            <a:r>
              <a:rPr lang="fr-FR" sz="1400" dirty="0">
                <a:solidFill>
                  <a:schemeClr val="bg1"/>
                </a:solidFill>
              </a:rPr>
              <a:t>Proclamation des droits sociaux (pour les chômeurs, les malades, les personnes fragiles)</a:t>
            </a:r>
          </a:p>
          <a:p>
            <a:pPr marL="205740" indent="-205740">
              <a:buFont typeface="Wingdings" panose="05000000000000000000" pitchFamily="2" charset="2"/>
              <a:buChar char="ü"/>
            </a:pPr>
            <a:endParaRPr lang="fr-FR" sz="1400" dirty="0">
              <a:solidFill>
                <a:schemeClr val="bg1"/>
              </a:solidFill>
            </a:endParaRPr>
          </a:p>
          <a:p>
            <a:pPr marL="205740" indent="-205740">
              <a:buFont typeface="Wingdings" panose="05000000000000000000" pitchFamily="2" charset="2"/>
              <a:buChar char="ü"/>
            </a:pPr>
            <a:r>
              <a:rPr lang="fr-FR" sz="1400" dirty="0">
                <a:solidFill>
                  <a:schemeClr val="bg1"/>
                </a:solidFill>
              </a:rPr>
              <a:t>Suppression de l’esclavage</a:t>
            </a:r>
          </a:p>
          <a:p>
            <a:pPr marL="205740" indent="-205740">
              <a:buFont typeface="Wingdings" panose="05000000000000000000" pitchFamily="2" charset="2"/>
              <a:buChar char="ü"/>
            </a:pPr>
            <a:endParaRPr lang="fr-FR" sz="1400" dirty="0">
              <a:solidFill>
                <a:schemeClr val="bg1"/>
              </a:solidFill>
            </a:endParaRPr>
          </a:p>
          <a:p>
            <a:pPr marL="205740" indent="-205740">
              <a:buFont typeface="Wingdings" panose="05000000000000000000" pitchFamily="2" charset="2"/>
              <a:buChar char="ü"/>
            </a:pPr>
            <a:r>
              <a:rPr lang="fr-FR" sz="1400" dirty="0">
                <a:solidFill>
                  <a:schemeClr val="bg1"/>
                </a:solidFill>
              </a:rPr>
              <a:t>Maximum des prix, pour aider les plus pauvres à manger (politique sociale)</a:t>
            </a:r>
          </a:p>
          <a:p>
            <a:pPr marL="205740" indent="-205740">
              <a:buFont typeface="Wingdings" panose="05000000000000000000" pitchFamily="2" charset="2"/>
              <a:buChar char="ü"/>
            </a:pPr>
            <a:endParaRPr lang="fr-FR" sz="1400" dirty="0">
              <a:solidFill>
                <a:schemeClr val="bg1"/>
              </a:solidFill>
            </a:endParaRPr>
          </a:p>
          <a:p>
            <a:pPr marL="205740" indent="-205740">
              <a:buFont typeface="Wingdings" panose="05000000000000000000" pitchFamily="2" charset="2"/>
              <a:buChar char="ü"/>
            </a:pPr>
            <a:r>
              <a:rPr lang="fr-FR" sz="1400" dirty="0">
                <a:solidFill>
                  <a:schemeClr val="bg1"/>
                </a:solidFill>
              </a:rPr>
              <a:t>Pour la République, le PEUPLE est souverain</a:t>
            </a:r>
            <a:endParaRPr lang="fr-FR" sz="800" dirty="0">
              <a:solidFill>
                <a:schemeClr val="bg1"/>
              </a:solidFill>
            </a:endParaRP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195773" y="301464"/>
            <a:ext cx="875245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1792-1794 : </a:t>
            </a:r>
            <a:r>
              <a:rPr lang="fr-FR" sz="2400" b="1" dirty="0">
                <a:solidFill>
                  <a:schemeClr val="bg1"/>
                </a:solidFill>
                <a:ea typeface="Calibri" pitchFamily="34" charset="0"/>
                <a:cs typeface="Calibri" pitchFamily="34" charset="0"/>
              </a:rPr>
              <a:t>la</a:t>
            </a:r>
            <a:r>
              <a:rPr lang="fr-FR" sz="2400" b="1" dirty="0">
                <a:solidFill>
                  <a:schemeClr val="bg1"/>
                </a:solidFill>
              </a:rPr>
              <a:t> RÉVOLUTION est </a:t>
            </a:r>
            <a:r>
              <a:rPr lang="fr-FR" sz="2400" b="1" dirty="0">
                <a:solidFill>
                  <a:schemeClr val="bg1"/>
                </a:solidFill>
                <a:cs typeface="Calibri" pitchFamily="34" charset="0"/>
              </a:rPr>
              <a:t>DÉMOCRATIQUE et SOCIALE (RADICALE)</a:t>
            </a:r>
            <a:endParaRPr lang="fr-FR" sz="2400" b="1" dirty="0">
              <a:solidFill>
                <a:schemeClr val="bg1"/>
              </a:solidFill>
            </a:endParaRPr>
          </a:p>
        </p:txBody>
      </p:sp>
    </p:spTree>
    <p:extLst>
      <p:ext uri="{BB962C8B-B14F-4D97-AF65-F5344CB8AC3E}">
        <p14:creationId xmlns:p14="http://schemas.microsoft.com/office/powerpoint/2010/main" val="81181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000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13</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6" name="ZoneTexte 5">
            <a:extLst>
              <a:ext uri="{FF2B5EF4-FFF2-40B4-BE49-F238E27FC236}">
                <a16:creationId xmlns:a16="http://schemas.microsoft.com/office/drawing/2014/main" id="{A84677B2-AC49-B440-9B18-A1F39840FCCA}"/>
              </a:ext>
            </a:extLst>
          </p:cNvPr>
          <p:cNvSpPr txBox="1"/>
          <p:nvPr/>
        </p:nvSpPr>
        <p:spPr>
          <a:xfrm>
            <a:off x="102036" y="1888986"/>
            <a:ext cx="4167780" cy="4832092"/>
          </a:xfrm>
          <a:prstGeom prst="rect">
            <a:avLst/>
          </a:prstGeom>
          <a:noFill/>
          <a:ln>
            <a:solidFill>
              <a:schemeClr val="accent3">
                <a:lumMod val="60000"/>
                <a:lumOff val="40000"/>
              </a:schemeClr>
            </a:solidFill>
          </a:ln>
        </p:spPr>
        <p:txBody>
          <a:bodyPr wrap="square" rtlCol="0">
            <a:spAutoFit/>
          </a:bodyPr>
          <a:lstStyle/>
          <a:p>
            <a:pPr algn="ctr"/>
            <a:r>
              <a:rPr lang="fr-FR" sz="1400" b="1" u="sng" kern="0" dirty="0">
                <a:solidFill>
                  <a:srgbClr val="00B0F0"/>
                </a:solidFill>
                <a:effectLst/>
                <a:ea typeface="Times New Roman" panose="02020603050405020304" pitchFamily="18" charset="0"/>
                <a:cs typeface="Times New Roman" panose="02020603050405020304" pitchFamily="18" charset="0"/>
              </a:rPr>
              <a:t>La Déclaration des Droits de l'Homme et du Citoyen de 1793</a:t>
            </a:r>
          </a:p>
          <a:p>
            <a:pPr algn="ctr"/>
            <a:endParaRPr lang="fr-FR" sz="1400" b="1" kern="0" dirty="0">
              <a:solidFill>
                <a:schemeClr val="bg1"/>
              </a:solidFill>
              <a:effectLst/>
              <a:ea typeface="Times New Roman" panose="02020603050405020304" pitchFamily="18" charset="0"/>
              <a:cs typeface="Times New Roman" panose="02020603050405020304" pitchFamily="18" charset="0"/>
            </a:endParaRPr>
          </a:p>
          <a:p>
            <a:r>
              <a:rPr lang="fr-FR" sz="1400" dirty="0">
                <a:solidFill>
                  <a:schemeClr val="bg1"/>
                </a:solidFill>
                <a:effectLst/>
                <a:ea typeface="Times New Roman" panose="02020603050405020304" pitchFamily="18" charset="0"/>
              </a:rPr>
              <a:t>Article 21. - Les secours publics sont une dette sacrée. </a:t>
            </a:r>
            <a:r>
              <a:rPr lang="fr-FR" sz="1400" u="sng" dirty="0">
                <a:solidFill>
                  <a:srgbClr val="00B0F0"/>
                </a:solidFill>
                <a:effectLst/>
                <a:ea typeface="Times New Roman" panose="02020603050405020304" pitchFamily="18" charset="0"/>
              </a:rPr>
              <a:t>La société doit la subsistance aux citoyens malheureux, soit en leur procurant du</a:t>
            </a:r>
            <a:r>
              <a:rPr lang="fr-FR" sz="1400" u="sng" dirty="0">
                <a:solidFill>
                  <a:srgbClr val="00B0F0"/>
                </a:solidFill>
                <a:ea typeface="Times New Roman" panose="02020603050405020304" pitchFamily="18" charset="0"/>
              </a:rPr>
              <a:t> </a:t>
            </a:r>
            <a:r>
              <a:rPr lang="fr-FR" sz="1400" u="sng" dirty="0">
                <a:solidFill>
                  <a:srgbClr val="00B0F0"/>
                </a:solidFill>
                <a:effectLst/>
                <a:ea typeface="Times New Roman" panose="02020603050405020304" pitchFamily="18" charset="0"/>
              </a:rPr>
              <a:t>travail, soit en assurant les moyens d'exister à ceux qui sont </a:t>
            </a:r>
            <a:r>
              <a:rPr lang="fr-FR" sz="1400" u="sng" dirty="0">
                <a:solidFill>
                  <a:srgbClr val="00B0F0"/>
                </a:solidFill>
                <a:ea typeface="Times New Roman" panose="02020603050405020304" pitchFamily="18" charset="0"/>
              </a:rPr>
              <a:t>h</a:t>
            </a:r>
            <a:r>
              <a:rPr lang="fr-FR" sz="1400" u="sng" dirty="0">
                <a:solidFill>
                  <a:srgbClr val="00B0F0"/>
                </a:solidFill>
                <a:effectLst/>
                <a:ea typeface="Times New Roman" panose="02020603050405020304" pitchFamily="18" charset="0"/>
              </a:rPr>
              <a:t>ors d’état de travailler. </a:t>
            </a:r>
            <a:r>
              <a:rPr lang="fr-FR" sz="1400" dirty="0">
                <a:solidFill>
                  <a:srgbClr val="FFC000"/>
                </a:solidFill>
                <a:effectLst/>
                <a:ea typeface="Times New Roman" panose="02020603050405020304" pitchFamily="18" charset="0"/>
              </a:rPr>
              <a:t>[sécurité sociale]</a:t>
            </a:r>
          </a:p>
          <a:p>
            <a:endParaRPr lang="fr-FR" sz="1400" u="sng" dirty="0">
              <a:solidFill>
                <a:srgbClr val="00B0F0"/>
              </a:solidFill>
              <a:effectLst/>
              <a:ea typeface="Times New Roman" panose="02020603050405020304" pitchFamily="18" charset="0"/>
            </a:endParaRPr>
          </a:p>
          <a:p>
            <a:endParaRPr lang="fr-FR" sz="1400" dirty="0">
              <a:solidFill>
                <a:schemeClr val="bg1"/>
              </a:solidFill>
              <a:effectLst/>
              <a:ea typeface="Times New Roman" panose="02020603050405020304" pitchFamily="18" charset="0"/>
            </a:endParaRPr>
          </a:p>
          <a:p>
            <a:r>
              <a:rPr lang="fr-FR" sz="1400" dirty="0">
                <a:solidFill>
                  <a:schemeClr val="bg1"/>
                </a:solidFill>
                <a:effectLst/>
                <a:ea typeface="Times New Roman" panose="02020603050405020304" pitchFamily="18" charset="0"/>
              </a:rPr>
              <a:t>Article 22. – </a:t>
            </a:r>
            <a:r>
              <a:rPr lang="fr-FR" sz="1400" u="sng" dirty="0">
                <a:solidFill>
                  <a:srgbClr val="00B0F0"/>
                </a:solidFill>
                <a:effectLst/>
                <a:ea typeface="Times New Roman" panose="02020603050405020304" pitchFamily="18" charset="0"/>
              </a:rPr>
              <a:t>L’</a:t>
            </a:r>
            <a:r>
              <a:rPr lang="fr-FR" sz="1400" dirty="0">
                <a:solidFill>
                  <a:srgbClr val="00B0F0"/>
                </a:solidFill>
                <a:effectLst/>
                <a:ea typeface="Times New Roman" panose="02020603050405020304" pitchFamily="18" charset="0"/>
              </a:rPr>
              <a:t>instruction </a:t>
            </a:r>
            <a:r>
              <a:rPr lang="fr-FR" sz="1400" dirty="0">
                <a:solidFill>
                  <a:srgbClr val="FFC000"/>
                </a:solidFill>
                <a:effectLst/>
                <a:ea typeface="Times New Roman" panose="02020603050405020304" pitchFamily="18" charset="0"/>
              </a:rPr>
              <a:t>[l’école] </a:t>
            </a:r>
            <a:r>
              <a:rPr lang="fr-FR" sz="1400" dirty="0">
                <a:solidFill>
                  <a:srgbClr val="00B0F0"/>
                </a:solidFill>
                <a:effectLst/>
                <a:ea typeface="Times New Roman" panose="02020603050405020304" pitchFamily="18" charset="0"/>
              </a:rPr>
              <a:t>est le besoin de tous.</a:t>
            </a:r>
            <a:r>
              <a:rPr lang="fr-FR" sz="1400" dirty="0">
                <a:solidFill>
                  <a:schemeClr val="bg1"/>
                </a:solidFill>
                <a:effectLst/>
                <a:ea typeface="Times New Roman" panose="02020603050405020304" pitchFamily="18" charset="0"/>
              </a:rPr>
              <a:t> La société doit favoriser de tout son pouvoir les progrès de la raison publique, et mettre l'instruction à la portée de tous les citoyens.</a:t>
            </a:r>
          </a:p>
          <a:p>
            <a:endParaRPr lang="fr-FR" sz="1400" dirty="0">
              <a:solidFill>
                <a:schemeClr val="bg1"/>
              </a:solidFill>
              <a:effectLst/>
              <a:ea typeface="Times New Roman" panose="02020603050405020304" pitchFamily="18" charset="0"/>
            </a:endParaRPr>
          </a:p>
          <a:p>
            <a:r>
              <a:rPr lang="fr-FR" sz="1400" dirty="0">
                <a:solidFill>
                  <a:schemeClr val="bg1"/>
                </a:solidFill>
                <a:effectLst/>
                <a:ea typeface="Times New Roman" panose="02020603050405020304" pitchFamily="18" charset="0"/>
              </a:rPr>
              <a:t>Article 25. - </a:t>
            </a:r>
            <a:r>
              <a:rPr lang="fr-FR" sz="1400" u="sng" dirty="0">
                <a:solidFill>
                  <a:srgbClr val="00B0F0"/>
                </a:solidFill>
                <a:effectLst/>
                <a:ea typeface="Times New Roman" panose="02020603050405020304" pitchFamily="18" charset="0"/>
              </a:rPr>
              <a:t>La souveraineté réside dans le peuple </a:t>
            </a:r>
            <a:r>
              <a:rPr lang="fr-FR" sz="1400" dirty="0">
                <a:solidFill>
                  <a:schemeClr val="bg1"/>
                </a:solidFill>
                <a:effectLst/>
                <a:ea typeface="Times New Roman" panose="02020603050405020304" pitchFamily="18" charset="0"/>
              </a:rPr>
              <a:t>; elle est une et indivisible, imprescriptible et inaliénable.</a:t>
            </a:r>
          </a:p>
          <a:p>
            <a:endParaRPr lang="fr-FR" sz="1400" dirty="0">
              <a:solidFill>
                <a:schemeClr val="bg1"/>
              </a:solidFill>
              <a:effectLst/>
              <a:ea typeface="Times New Roman" panose="02020603050405020304" pitchFamily="18" charset="0"/>
            </a:endParaRPr>
          </a:p>
          <a:p>
            <a:r>
              <a:rPr lang="fr-FR" sz="1400" dirty="0">
                <a:solidFill>
                  <a:schemeClr val="bg1"/>
                </a:solidFill>
                <a:effectLst/>
                <a:ea typeface="Times New Roman" panose="02020603050405020304" pitchFamily="18" charset="0"/>
              </a:rPr>
              <a:t>Article 29. - </a:t>
            </a:r>
            <a:r>
              <a:rPr lang="fr-FR" sz="1400" u="sng" dirty="0">
                <a:solidFill>
                  <a:srgbClr val="00B0F0"/>
                </a:solidFill>
                <a:effectLst/>
                <a:ea typeface="Times New Roman" panose="02020603050405020304" pitchFamily="18" charset="0"/>
              </a:rPr>
              <a:t>Chaque citoyen a un droit égal de concourir à la formation de la loi et à la nomination de ses mandataires ou de ses agents.</a:t>
            </a:r>
            <a:r>
              <a:rPr lang="fr-FR" sz="1400" dirty="0">
                <a:solidFill>
                  <a:schemeClr val="bg1"/>
                </a:solidFill>
                <a:effectLst/>
                <a:ea typeface="Times New Roman" panose="02020603050405020304" pitchFamily="18" charset="0"/>
              </a:rPr>
              <a:t> </a:t>
            </a:r>
            <a:r>
              <a:rPr lang="fr-FR" sz="1400" dirty="0">
                <a:solidFill>
                  <a:srgbClr val="FFC000"/>
                </a:solidFill>
                <a:effectLst/>
                <a:ea typeface="Times New Roman" panose="02020603050405020304" pitchFamily="18" charset="0"/>
              </a:rPr>
              <a:t>[suffrage universel masculin]</a:t>
            </a:r>
          </a:p>
        </p:txBody>
      </p:sp>
      <p:sp>
        <p:nvSpPr>
          <p:cNvPr id="8" name="Rectangle 7">
            <a:extLst>
              <a:ext uri="{FF2B5EF4-FFF2-40B4-BE49-F238E27FC236}">
                <a16:creationId xmlns:a16="http://schemas.microsoft.com/office/drawing/2014/main" id="{3953A1CF-26FF-E91B-628F-CCD49CE6BFF3}"/>
              </a:ext>
            </a:extLst>
          </p:cNvPr>
          <p:cNvSpPr>
            <a:spLocks noChangeArrowheads="1"/>
          </p:cNvSpPr>
          <p:nvPr/>
        </p:nvSpPr>
        <p:spPr bwMode="auto">
          <a:xfrm>
            <a:off x="96149" y="297001"/>
            <a:ext cx="420702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1792-1794 : </a:t>
            </a:r>
            <a:r>
              <a:rPr lang="fr-FR" sz="2400" b="1" dirty="0">
                <a:solidFill>
                  <a:schemeClr val="bg1"/>
                </a:solidFill>
                <a:ea typeface="Calibri" pitchFamily="34" charset="0"/>
                <a:cs typeface="Calibri" pitchFamily="34" charset="0"/>
              </a:rPr>
              <a:t>la</a:t>
            </a:r>
            <a:r>
              <a:rPr lang="fr-FR" sz="2400" b="1" dirty="0">
                <a:solidFill>
                  <a:schemeClr val="bg1"/>
                </a:solidFill>
              </a:rPr>
              <a:t> RÉVOLUTION est </a:t>
            </a:r>
            <a:r>
              <a:rPr lang="fr-FR" sz="2400" b="1" dirty="0">
                <a:solidFill>
                  <a:schemeClr val="bg1"/>
                </a:solidFill>
                <a:cs typeface="Calibri" pitchFamily="34" charset="0"/>
              </a:rPr>
              <a:t>DÉMOCRATIQUE et SOCIALE (RADICALE)</a:t>
            </a:r>
            <a:endParaRPr lang="fr-FR" sz="2400" b="1" dirty="0">
              <a:solidFill>
                <a:schemeClr val="bg1"/>
              </a:solidFill>
            </a:endParaRPr>
          </a:p>
        </p:txBody>
      </p:sp>
    </p:spTree>
    <p:extLst>
      <p:ext uri="{BB962C8B-B14F-4D97-AF65-F5344CB8AC3E}">
        <p14:creationId xmlns:p14="http://schemas.microsoft.com/office/powerpoint/2010/main" val="214132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000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14</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358123" y="1897412"/>
            <a:ext cx="3824385" cy="1169551"/>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ü"/>
            </a:pPr>
            <a:r>
              <a:rPr lang="fr-FR" sz="1400" dirty="0">
                <a:solidFill>
                  <a:schemeClr val="bg1"/>
                </a:solidFill>
              </a:rPr>
              <a:t>Suppression de l’esclavage le </a:t>
            </a:r>
            <a:r>
              <a:rPr lang="fr-FR" sz="1400" b="0" i="0" dirty="0">
                <a:solidFill>
                  <a:schemeClr val="bg1"/>
                </a:solidFill>
                <a:effectLst/>
              </a:rPr>
              <a:t>4 février 1794</a:t>
            </a:r>
          </a:p>
          <a:p>
            <a:pPr marL="205740" indent="-205740">
              <a:buFont typeface="Wingdings" panose="05000000000000000000" pitchFamily="2" charset="2"/>
              <a:buChar char="ü"/>
            </a:pPr>
            <a:endParaRPr lang="fr-FR" sz="1400" b="0" i="0" dirty="0">
              <a:solidFill>
                <a:schemeClr val="bg1"/>
              </a:solidFill>
              <a:effectLst/>
            </a:endParaRPr>
          </a:p>
          <a:p>
            <a:r>
              <a:rPr lang="fr-FR" sz="1400" b="0" i="0" dirty="0">
                <a:solidFill>
                  <a:schemeClr val="bg1"/>
                </a:solidFill>
                <a:effectLst/>
                <a:latin typeface="Arial" panose="020B0604020202020204" pitchFamily="34" charset="0"/>
              </a:rPr>
              <a:t>Le décret décide l'</a:t>
            </a:r>
            <a:r>
              <a:rPr lang="fr-FR" sz="1400" b="0" i="0" u="none" strike="noStrike" dirty="0">
                <a:solidFill>
                  <a:schemeClr val="bg1"/>
                </a:solidFill>
                <a:effectLst/>
                <a:latin typeface="Arial" panose="020B0604020202020204" pitchFamily="34" charset="0"/>
              </a:rPr>
              <a:t>abolition de l'esclavage</a:t>
            </a:r>
            <a:r>
              <a:rPr lang="fr-FR" sz="1400" b="0" i="0" dirty="0">
                <a:solidFill>
                  <a:schemeClr val="bg1"/>
                </a:solidFill>
                <a:effectLst/>
                <a:latin typeface="Arial" panose="020B0604020202020204" pitchFamily="34" charset="0"/>
              </a:rPr>
              <a:t> des « </a:t>
            </a:r>
            <a:r>
              <a:rPr lang="fr-FR" sz="1400" b="0" i="0" u="none" strike="noStrike" dirty="0">
                <a:solidFill>
                  <a:schemeClr val="bg1"/>
                </a:solidFill>
                <a:effectLst/>
                <a:latin typeface="Arial" panose="020B0604020202020204" pitchFamily="34" charset="0"/>
              </a:rPr>
              <a:t>Nègres</a:t>
            </a:r>
            <a:r>
              <a:rPr lang="fr-FR" sz="1400" b="0" i="0" dirty="0">
                <a:solidFill>
                  <a:schemeClr val="bg1"/>
                </a:solidFill>
                <a:effectLst/>
                <a:latin typeface="Arial" panose="020B0604020202020204" pitchFamily="34" charset="0"/>
              </a:rPr>
              <a:t> » (mais pas explicitement de la </a:t>
            </a:r>
            <a:r>
              <a:rPr lang="fr-FR" sz="1400" b="0" i="0" u="none" strike="noStrike" dirty="0">
                <a:solidFill>
                  <a:schemeClr val="bg1"/>
                </a:solidFill>
                <a:effectLst/>
                <a:latin typeface="Arial" panose="020B0604020202020204" pitchFamily="34" charset="0"/>
              </a:rPr>
              <a:t>traite</a:t>
            </a:r>
            <a:r>
              <a:rPr lang="fr-FR" sz="1400" b="0" i="0" dirty="0">
                <a:solidFill>
                  <a:schemeClr val="bg1"/>
                </a:solidFill>
                <a:effectLst/>
                <a:latin typeface="Arial" panose="020B0604020202020204" pitchFamily="34" charset="0"/>
              </a:rPr>
              <a:t>) dans toutes les </a:t>
            </a:r>
            <a:r>
              <a:rPr lang="fr-FR" sz="1400" b="0" i="0" u="none" strike="noStrike" dirty="0">
                <a:solidFill>
                  <a:schemeClr val="bg1"/>
                </a:solidFill>
                <a:effectLst/>
                <a:latin typeface="Arial" panose="020B0604020202020204" pitchFamily="34" charset="0"/>
              </a:rPr>
              <a:t>Colonies</a:t>
            </a:r>
            <a:endParaRPr lang="fr-FR" sz="1400" dirty="0">
              <a:solidFill>
                <a:schemeClr val="bg1"/>
              </a:solidFill>
            </a:endParaRP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195773" y="499961"/>
            <a:ext cx="382438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1792-1794 : </a:t>
            </a:r>
            <a:r>
              <a:rPr lang="fr-FR" sz="2400" b="1" dirty="0">
                <a:solidFill>
                  <a:schemeClr val="bg1"/>
                </a:solidFill>
                <a:ea typeface="Calibri" pitchFamily="34" charset="0"/>
                <a:cs typeface="Calibri" pitchFamily="34" charset="0"/>
              </a:rPr>
              <a:t>la</a:t>
            </a:r>
            <a:r>
              <a:rPr lang="fr-FR" sz="2400" b="1" dirty="0">
                <a:solidFill>
                  <a:schemeClr val="bg1"/>
                </a:solidFill>
              </a:rPr>
              <a:t> RÉVOLUTION est </a:t>
            </a:r>
            <a:r>
              <a:rPr lang="fr-FR" sz="2400" b="1" dirty="0">
                <a:solidFill>
                  <a:schemeClr val="bg1"/>
                </a:solidFill>
                <a:cs typeface="Calibri" pitchFamily="34" charset="0"/>
              </a:rPr>
              <a:t>DÉMOCRATIQUE et SOCIALE (RADICALE)</a:t>
            </a:r>
            <a:endParaRPr lang="fr-FR" sz="2400" b="1" dirty="0">
              <a:solidFill>
                <a:schemeClr val="bg1"/>
              </a:solidFill>
            </a:endParaRPr>
          </a:p>
        </p:txBody>
      </p:sp>
      <p:graphicFrame>
        <p:nvGraphicFramePr>
          <p:cNvPr id="8" name="Tableau 7">
            <a:extLst>
              <a:ext uri="{FF2B5EF4-FFF2-40B4-BE49-F238E27FC236}">
                <a16:creationId xmlns:a16="http://schemas.microsoft.com/office/drawing/2014/main" id="{E6AAAB3F-5CBA-15E7-4A66-3AFE98924CC8}"/>
              </a:ext>
            </a:extLst>
          </p:cNvPr>
          <p:cNvGraphicFramePr>
            <a:graphicFrameLocks noGrp="1"/>
          </p:cNvGraphicFramePr>
          <p:nvPr>
            <p:extLst>
              <p:ext uri="{D42A27DB-BD31-4B8C-83A1-F6EECF244321}">
                <p14:modId xmlns:p14="http://schemas.microsoft.com/office/powerpoint/2010/main" val="3000912618"/>
              </p:ext>
            </p:extLst>
          </p:nvPr>
        </p:nvGraphicFramePr>
        <p:xfrm>
          <a:off x="404220" y="3305562"/>
          <a:ext cx="3778288" cy="3052477"/>
        </p:xfrm>
        <a:graphic>
          <a:graphicData uri="http://schemas.openxmlformats.org/drawingml/2006/table">
            <a:tbl>
              <a:tblPr/>
              <a:tblGrid>
                <a:gridCol w="3778288">
                  <a:extLst>
                    <a:ext uri="{9D8B030D-6E8A-4147-A177-3AD203B41FA5}">
                      <a16:colId xmlns:a16="http://schemas.microsoft.com/office/drawing/2014/main" val="608306937"/>
                    </a:ext>
                  </a:extLst>
                </a:gridCol>
              </a:tblGrid>
              <a:tr h="1533557">
                <a:tc>
                  <a:txBody>
                    <a:bodyPr/>
                    <a:lstStyle/>
                    <a:p>
                      <a:pPr algn="ctr"/>
                      <a:r>
                        <a:rPr lang="fr-FR" sz="1400" b="1" dirty="0">
                          <a:effectLst/>
                        </a:rPr>
                        <a:t>Décret n</a:t>
                      </a:r>
                      <a:r>
                        <a:rPr lang="fr-FR" sz="1400" b="1" baseline="30000" dirty="0">
                          <a:effectLst/>
                        </a:rPr>
                        <a:t>o</a:t>
                      </a:r>
                      <a:r>
                        <a:rPr lang="fr-FR" sz="1400" b="1" dirty="0">
                          <a:effectLst/>
                        </a:rPr>
                        <a:t> 2262 de la Convention nationale, du 16 pluviôse an II de la République française, une et indivisible qui abolit l'esclavage des Nègres dans les colonies</a:t>
                      </a:r>
                    </a:p>
                  </a:txBody>
                  <a:tcPr marL="12700" marR="12700" marT="12700" marB="12700" anchor="ctr">
                    <a:lnL>
                      <a:noFill/>
                    </a:lnL>
                    <a:lnR>
                      <a:noFill/>
                    </a:lnR>
                    <a:lnT>
                      <a:noFill/>
                    </a:lnT>
                    <a:lnB>
                      <a:noFill/>
                    </a:lnB>
                    <a:solidFill>
                      <a:srgbClr val="FFF8F8"/>
                    </a:solidFill>
                  </a:tcPr>
                </a:tc>
                <a:extLst>
                  <a:ext uri="{0D108BD9-81ED-4DB2-BD59-A6C34878D82A}">
                    <a16:rowId xmlns:a16="http://schemas.microsoft.com/office/drawing/2014/main" val="3994005024"/>
                  </a:ext>
                </a:extLst>
              </a:tr>
              <a:tr h="0">
                <a:tc>
                  <a:txBody>
                    <a:bodyPr/>
                    <a:lstStyle/>
                    <a:p>
                      <a:pPr algn="l"/>
                      <a:r>
                        <a:rPr lang="fr-FR" sz="1400" dirty="0">
                          <a:effectLst/>
                        </a:rPr>
                        <a:t>La Convention nationale déclare que l’esclavage des Nègres, dans toutes les Colonies, est aboli ; en conséquence elle décrète que tous les hommes, sans distinction de couleur, domiciliés dans les colonies, sont citoyens Français, et jouiront de tous les droits assurés par la constitution.</a:t>
                      </a:r>
                    </a:p>
                    <a:p>
                      <a:pPr algn="l"/>
                      <a:endParaRPr lang="fr-FR" sz="1400" dirty="0">
                        <a:effectLst/>
                      </a:endParaRPr>
                    </a:p>
                  </a:txBody>
                  <a:tcPr marL="12700" marR="12700" marT="12700" marB="12700" anchor="ctr">
                    <a:lnL>
                      <a:noFill/>
                    </a:lnL>
                    <a:lnR>
                      <a:noFill/>
                    </a:lnR>
                    <a:lnT>
                      <a:noFill/>
                    </a:lnT>
                    <a:lnB>
                      <a:noFill/>
                    </a:lnB>
                    <a:solidFill>
                      <a:srgbClr val="FFF8F8"/>
                    </a:solidFill>
                  </a:tcPr>
                </a:tc>
                <a:extLst>
                  <a:ext uri="{0D108BD9-81ED-4DB2-BD59-A6C34878D82A}">
                    <a16:rowId xmlns:a16="http://schemas.microsoft.com/office/drawing/2014/main" val="3719291109"/>
                  </a:ext>
                </a:extLst>
              </a:tr>
            </a:tbl>
          </a:graphicData>
        </a:graphic>
      </p:graphicFrame>
    </p:spTree>
    <p:extLst>
      <p:ext uri="{BB962C8B-B14F-4D97-AF65-F5344CB8AC3E}">
        <p14:creationId xmlns:p14="http://schemas.microsoft.com/office/powerpoint/2010/main" val="271796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15</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274711" y="898580"/>
            <a:ext cx="6518535" cy="5478423"/>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i="0" dirty="0">
                <a:solidFill>
                  <a:schemeClr val="bg1"/>
                </a:solidFill>
                <a:effectLst/>
              </a:rPr>
              <a:t>Politiques. </a:t>
            </a:r>
            <a:r>
              <a:rPr lang="fr-FR" sz="1400" i="0" dirty="0">
                <a:solidFill>
                  <a:schemeClr val="bg1"/>
                </a:solidFill>
                <a:effectLst/>
              </a:rPr>
              <a:t>La Révolution impose la séparation des pouvoirs. Il n’y a plus de monarchie absolue. Les hommes </a:t>
            </a:r>
            <a:r>
              <a:rPr lang="fr-FR" sz="1400" dirty="0">
                <a:solidFill>
                  <a:schemeClr val="bg1"/>
                </a:solidFill>
              </a:rPr>
              <a:t>riches votent et élisent leurs représentants qui siègent à l'assemblée. </a:t>
            </a:r>
            <a:r>
              <a:rPr lang="fr-FR" sz="1400" i="0" dirty="0">
                <a:solidFill>
                  <a:schemeClr val="bg1"/>
                </a:solidFill>
                <a:effectLst/>
              </a:rPr>
              <a:t>Les femmes, les pauvres ne votent pas. </a:t>
            </a:r>
          </a:p>
          <a:p>
            <a:br>
              <a:rPr lang="fr-FR" sz="1400" dirty="0">
                <a:solidFill>
                  <a:schemeClr val="bg1"/>
                </a:solidFill>
              </a:rPr>
            </a:br>
            <a:r>
              <a:rPr lang="fr-FR" sz="1400" b="1" i="0" dirty="0">
                <a:solidFill>
                  <a:schemeClr val="bg1"/>
                </a:solidFill>
                <a:effectLst/>
              </a:rPr>
              <a:t>Sociaux et civiques. </a:t>
            </a:r>
            <a:r>
              <a:rPr lang="fr-FR" sz="1400" i="0" dirty="0">
                <a:solidFill>
                  <a:schemeClr val="bg1"/>
                </a:solidFill>
                <a:effectLst/>
              </a:rPr>
              <a:t>Le peuple obtient des libertés et l'égalité. Le 26 août 1789, la Déclaration des droits de l'homme et du citoyen est adoptée comme préambule à la Constitution : égalité des droits, liberté d'opinion et de la presse, respect de la propriété. Les anciens privilèges sont abolis. La Marseillaise est l'hymne national. L'école est publique, le mariage civil existe et le divorce est possible. </a:t>
            </a:r>
            <a:r>
              <a:rPr lang="fr-FR" sz="1400" u="sng" dirty="0">
                <a:solidFill>
                  <a:schemeClr val="bg1"/>
                </a:solidFill>
                <a:effectLst/>
              </a:rPr>
              <a:t>Mais à partir de 1795, la révolution n’accorde plus de droits sociaux (aide aux plus fragiles par exemple).</a:t>
            </a:r>
          </a:p>
          <a:p>
            <a:pPr algn="l"/>
            <a:br>
              <a:rPr lang="fr-FR" sz="1400" dirty="0">
                <a:solidFill>
                  <a:schemeClr val="bg1"/>
                </a:solidFill>
              </a:rPr>
            </a:br>
            <a:r>
              <a:rPr lang="fr-FR" sz="1400" b="1" i="0" dirty="0">
                <a:solidFill>
                  <a:schemeClr val="bg1"/>
                </a:solidFill>
                <a:effectLst/>
              </a:rPr>
              <a:t>Administratifs. </a:t>
            </a:r>
            <a:r>
              <a:rPr lang="fr-FR" sz="1400" i="0" dirty="0">
                <a:solidFill>
                  <a:schemeClr val="bg1"/>
                </a:solidFill>
                <a:effectLst/>
              </a:rPr>
              <a:t>Les départements sont créés avec chacun leur ville principale. La loi est la même pour tous sur tout le territoire.</a:t>
            </a:r>
          </a:p>
          <a:p>
            <a:pPr algn="l"/>
            <a:endParaRPr lang="fr-FR" sz="1400" i="0" dirty="0">
              <a:solidFill>
                <a:schemeClr val="bg1"/>
              </a:solidFill>
              <a:effectLst/>
            </a:endParaRPr>
          </a:p>
          <a:p>
            <a:r>
              <a:rPr lang="fr-FR" sz="1400" b="1" i="0" dirty="0">
                <a:solidFill>
                  <a:schemeClr val="bg1"/>
                </a:solidFill>
                <a:effectLst/>
              </a:rPr>
              <a:t>Économiques. </a:t>
            </a:r>
            <a:r>
              <a:rPr lang="fr-FR" sz="1400" i="0" dirty="0">
                <a:solidFill>
                  <a:schemeClr val="bg1"/>
                </a:solidFill>
                <a:effectLst/>
              </a:rPr>
              <a:t>Tous les citoyens paient un impôt en fonction de leur revenu. L’industrie et le commerce sont libéralisés : tous peuvent en faire leur métier. Les droits de douane et les péages sont supprimés à l'intérieur de la France, favorisant le commerce. Les systèmes de mesure sont unifiés, avec la création du mètre et du système décimal. Des unités communes apparaissent : </a:t>
            </a:r>
            <a:r>
              <a:rPr lang="fr-FR" sz="1400" dirty="0">
                <a:solidFill>
                  <a:schemeClr val="bg1"/>
                </a:solidFill>
              </a:rPr>
              <a:t>le gramme, le litre…</a:t>
            </a:r>
            <a:endParaRPr lang="fr-FR" sz="1400" i="0" dirty="0">
              <a:solidFill>
                <a:schemeClr val="bg1"/>
              </a:solidFill>
              <a:effectLst/>
            </a:endParaRPr>
          </a:p>
          <a:p>
            <a:pPr algn="l"/>
            <a:br>
              <a:rPr lang="fr-FR" sz="1400" dirty="0">
                <a:solidFill>
                  <a:schemeClr val="bg1"/>
                </a:solidFill>
              </a:rPr>
            </a:br>
            <a:r>
              <a:rPr lang="fr-FR" sz="1400" b="1" i="0" dirty="0">
                <a:solidFill>
                  <a:schemeClr val="bg1"/>
                </a:solidFill>
                <a:effectLst/>
              </a:rPr>
              <a:t>Judiciaires. </a:t>
            </a:r>
            <a:r>
              <a:rPr lang="fr-FR" sz="1400" i="0" dirty="0">
                <a:solidFill>
                  <a:schemeClr val="bg1"/>
                </a:solidFill>
                <a:effectLst/>
              </a:rPr>
              <a:t>Le principe de la présomption d'innocence est reconnu. L’organisation des tribunaux est simplifiée.</a:t>
            </a:r>
          </a:p>
          <a:p>
            <a:pPr algn="l"/>
            <a:br>
              <a:rPr lang="fr-FR" sz="1400" dirty="0">
                <a:solidFill>
                  <a:schemeClr val="bg1"/>
                </a:solidFill>
              </a:rPr>
            </a:br>
            <a:r>
              <a:rPr lang="fr-FR" sz="1400" b="1" i="0" dirty="0">
                <a:solidFill>
                  <a:schemeClr val="bg1"/>
                </a:solidFill>
                <a:effectLst/>
              </a:rPr>
              <a:t>Religieux. </a:t>
            </a:r>
            <a:r>
              <a:rPr lang="fr-FR" sz="1400" i="0" dirty="0">
                <a:solidFill>
                  <a:schemeClr val="bg1"/>
                </a:solidFill>
                <a:effectLst/>
              </a:rPr>
              <a:t>Les biens du clergé sont confisqués et vendus par l’État. Avec la constitution civile du clergé, les prêtres sont des fonctionnaires payés par l'Etat.</a:t>
            </a: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223245" y="267426"/>
            <a:ext cx="875245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b="1" dirty="0">
                <a:solidFill>
                  <a:schemeClr val="bg1"/>
                </a:solidFill>
                <a:ea typeface="Calibri" pitchFamily="34" charset="0"/>
                <a:cs typeface="Calibri" pitchFamily="34" charset="0"/>
              </a:rPr>
              <a:t>1789-1799 : les acquis de la</a:t>
            </a:r>
            <a:r>
              <a:rPr lang="fr-FR" sz="2400" b="1" dirty="0">
                <a:solidFill>
                  <a:schemeClr val="bg1"/>
                </a:solidFill>
              </a:rPr>
              <a:t> RÉVOLUTION </a:t>
            </a:r>
          </a:p>
        </p:txBody>
      </p:sp>
    </p:spTree>
    <p:extLst>
      <p:ext uri="{BB962C8B-B14F-4D97-AF65-F5344CB8AC3E}">
        <p14:creationId xmlns:p14="http://schemas.microsoft.com/office/powerpoint/2010/main" val="159496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16</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10" name="Image 9" descr="Une image contenant texte, lettre, papier, écriture manuscrite&#10;&#10;Description générée automatiquement">
            <a:extLst>
              <a:ext uri="{FF2B5EF4-FFF2-40B4-BE49-F238E27FC236}">
                <a16:creationId xmlns:a16="http://schemas.microsoft.com/office/drawing/2014/main" id="{7A11808E-A536-877F-3C48-442EAE989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495" y="334835"/>
            <a:ext cx="4014261" cy="6179256"/>
          </a:xfrm>
          <a:prstGeom prst="rect">
            <a:avLst/>
          </a:prstGeom>
        </p:spPr>
      </p:pic>
      <p:pic>
        <p:nvPicPr>
          <p:cNvPr id="3" name="Image 2" descr="Une image contenant peinture, dessin, art, bâtiment&#10;&#10;Description générée automatiquement">
            <a:extLst>
              <a:ext uri="{FF2B5EF4-FFF2-40B4-BE49-F238E27FC236}">
                <a16:creationId xmlns:a16="http://schemas.microsoft.com/office/drawing/2014/main" id="{BF31F599-B997-C61D-29B4-2DBFC0204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02" y="281109"/>
            <a:ext cx="4391477" cy="3276464"/>
          </a:xfrm>
          <a:prstGeom prst="rect">
            <a:avLst/>
          </a:prstGeom>
        </p:spPr>
      </p:pic>
      <p:pic>
        <p:nvPicPr>
          <p:cNvPr id="6" name="Image 5" descr="Une image contenant peinture, Arts visuels, art, cadre photo&#10;&#10;Description générée automatiquement">
            <a:extLst>
              <a:ext uri="{FF2B5EF4-FFF2-40B4-BE49-F238E27FC236}">
                <a16:creationId xmlns:a16="http://schemas.microsoft.com/office/drawing/2014/main" id="{5F29D670-0752-A82A-FC24-A6A56EDB3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91" y="3661100"/>
            <a:ext cx="4322242" cy="2852991"/>
          </a:xfrm>
          <a:prstGeom prst="rect">
            <a:avLst/>
          </a:prstGeom>
        </p:spPr>
      </p:pic>
    </p:spTree>
    <p:extLst>
      <p:ext uri="{BB962C8B-B14F-4D97-AF65-F5344CB8AC3E}">
        <p14:creationId xmlns:p14="http://schemas.microsoft.com/office/powerpoint/2010/main" val="10628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17</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2" name="Image 1" descr="Une image contenant dessin, croquis, art, Gravure&#10;&#10;Description générée automatiquement">
            <a:extLst>
              <a:ext uri="{FF2B5EF4-FFF2-40B4-BE49-F238E27FC236}">
                <a16:creationId xmlns:a16="http://schemas.microsoft.com/office/drawing/2014/main" id="{0293EFEB-1B50-5772-20F3-B8D50F87E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013" y="3684629"/>
            <a:ext cx="4346231" cy="3044060"/>
          </a:xfrm>
          <a:prstGeom prst="rect">
            <a:avLst/>
          </a:prstGeom>
        </p:spPr>
      </p:pic>
      <p:pic>
        <p:nvPicPr>
          <p:cNvPr id="4" name="Image 3" descr="Une image contenant croquis, art, portrait, Visage humain&#10;&#10;Description générée automatiquement">
            <a:extLst>
              <a:ext uri="{FF2B5EF4-FFF2-40B4-BE49-F238E27FC236}">
                <a16:creationId xmlns:a16="http://schemas.microsoft.com/office/drawing/2014/main" id="{78905816-0584-21C9-08F8-A98AD04C9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814" y="2038818"/>
            <a:ext cx="1465200" cy="1465200"/>
          </a:xfrm>
          <a:prstGeom prst="rect">
            <a:avLst/>
          </a:prstGeom>
        </p:spPr>
      </p:pic>
      <p:pic>
        <p:nvPicPr>
          <p:cNvPr id="6" name="Image 5" descr="Une image contenant portrait, Visage humain, peinture, personne&#10;&#10;Description générée automatiquement">
            <a:extLst>
              <a:ext uri="{FF2B5EF4-FFF2-40B4-BE49-F238E27FC236}">
                <a16:creationId xmlns:a16="http://schemas.microsoft.com/office/drawing/2014/main" id="{E5AB7E5A-A8AE-0587-45C7-3D68B3C1A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039" y="393007"/>
            <a:ext cx="1463682" cy="1465200"/>
          </a:xfrm>
          <a:prstGeom prst="rect">
            <a:avLst/>
          </a:prstGeom>
        </p:spPr>
      </p:pic>
      <p:pic>
        <p:nvPicPr>
          <p:cNvPr id="7" name="Image 6" descr="Une image contenant peinture, portrait, Visage humain, art&#10;&#10;Description générée automatiquement">
            <a:extLst>
              <a:ext uri="{FF2B5EF4-FFF2-40B4-BE49-F238E27FC236}">
                <a16:creationId xmlns:a16="http://schemas.microsoft.com/office/drawing/2014/main" id="{75776BE5-5D4B-1CDA-B321-90E86F9F6D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8560" y="393007"/>
            <a:ext cx="1465200" cy="1465200"/>
          </a:xfrm>
          <a:prstGeom prst="rect">
            <a:avLst/>
          </a:prstGeom>
        </p:spPr>
      </p:pic>
      <p:pic>
        <p:nvPicPr>
          <p:cNvPr id="8" name="Image 7" descr="Une image contenant texte, cadre&#10;&#10;Description générée automatiquement">
            <a:extLst>
              <a:ext uri="{FF2B5EF4-FFF2-40B4-BE49-F238E27FC236}">
                <a16:creationId xmlns:a16="http://schemas.microsoft.com/office/drawing/2014/main" id="{E5A9B2C2-BBBB-6678-97A6-BEF21F5907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887" y="228050"/>
            <a:ext cx="4331299" cy="6551935"/>
          </a:xfrm>
          <a:prstGeom prst="rect">
            <a:avLst/>
          </a:prstGeom>
        </p:spPr>
      </p:pic>
    </p:spTree>
    <p:extLst>
      <p:ext uri="{BB962C8B-B14F-4D97-AF65-F5344CB8AC3E}">
        <p14:creationId xmlns:p14="http://schemas.microsoft.com/office/powerpoint/2010/main" val="31553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18</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3" name="Image 2" descr="Une image contenant peinture, pollution, Désastre, Violence&#10;&#10;Description générée automatiquement">
            <a:extLst>
              <a:ext uri="{FF2B5EF4-FFF2-40B4-BE49-F238E27FC236}">
                <a16:creationId xmlns:a16="http://schemas.microsoft.com/office/drawing/2014/main" id="{63AD0B2F-151B-146A-10BA-922D70C17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1115" y="3074158"/>
            <a:ext cx="4380821" cy="2852991"/>
          </a:xfrm>
          <a:prstGeom prst="rect">
            <a:avLst/>
          </a:prstGeom>
        </p:spPr>
      </p:pic>
      <p:pic>
        <p:nvPicPr>
          <p:cNvPr id="4" name="Image 3" descr="Une image contenant texte, lettre, livre, papier&#10;&#10;Description générée automatiquement">
            <a:extLst>
              <a:ext uri="{FF2B5EF4-FFF2-40B4-BE49-F238E27FC236}">
                <a16:creationId xmlns:a16="http://schemas.microsoft.com/office/drawing/2014/main" id="{DE77761F-6C43-12A6-E5C5-C25650704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32" y="409707"/>
            <a:ext cx="4203138" cy="5328901"/>
          </a:xfrm>
          <a:prstGeom prst="rect">
            <a:avLst/>
          </a:prstGeom>
        </p:spPr>
      </p:pic>
      <p:pic>
        <p:nvPicPr>
          <p:cNvPr id="8" name="Image 7" descr="Une image contenant Visage humain, portrait, peinture, habits&#10;&#10;Description générée automatiquement">
            <a:extLst>
              <a:ext uri="{FF2B5EF4-FFF2-40B4-BE49-F238E27FC236}">
                <a16:creationId xmlns:a16="http://schemas.microsoft.com/office/drawing/2014/main" id="{2F99DA60-045C-3EB2-E18C-1417E58E8B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3696" y="409707"/>
            <a:ext cx="1459018" cy="1465200"/>
          </a:xfrm>
          <a:prstGeom prst="rect">
            <a:avLst/>
          </a:prstGeom>
        </p:spPr>
      </p:pic>
      <p:pic>
        <p:nvPicPr>
          <p:cNvPr id="10" name="Image 9" descr="Une image contenant Visage humain, portrait, homme, habits&#10;&#10;Description générée automatiquement">
            <a:extLst>
              <a:ext uri="{FF2B5EF4-FFF2-40B4-BE49-F238E27FC236}">
                <a16:creationId xmlns:a16="http://schemas.microsoft.com/office/drawing/2014/main" id="{B745216D-F266-BE3D-D77B-005F1D0907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7104" y="1226537"/>
            <a:ext cx="1462704" cy="1464944"/>
          </a:xfrm>
          <a:prstGeom prst="rect">
            <a:avLst/>
          </a:prstGeom>
        </p:spPr>
      </p:pic>
    </p:spTree>
    <p:extLst>
      <p:ext uri="{BB962C8B-B14F-4D97-AF65-F5344CB8AC3E}">
        <p14:creationId xmlns:p14="http://schemas.microsoft.com/office/powerpoint/2010/main" val="127449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19</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4" name="Image 3" descr="Une image contenant peinture, habits, homme, affiche&#10;&#10;Description générée automatiquement">
            <a:extLst>
              <a:ext uri="{FF2B5EF4-FFF2-40B4-BE49-F238E27FC236}">
                <a16:creationId xmlns:a16="http://schemas.microsoft.com/office/drawing/2014/main" id="{1BEA0852-F6AB-B10E-C2D1-C5C593ED7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43" y="797510"/>
            <a:ext cx="6487493" cy="5262979"/>
          </a:xfrm>
          <a:prstGeom prst="rect">
            <a:avLst/>
          </a:prstGeom>
        </p:spPr>
      </p:pic>
    </p:spTree>
    <p:extLst>
      <p:ext uri="{BB962C8B-B14F-4D97-AF65-F5344CB8AC3E}">
        <p14:creationId xmlns:p14="http://schemas.microsoft.com/office/powerpoint/2010/main" val="391762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6AC8D3A3-8734-4310-8038-9581B7C2AC43}"/>
              </a:ext>
            </a:extLst>
          </p:cNvPr>
          <p:cNvSpPr txBox="1"/>
          <p:nvPr/>
        </p:nvSpPr>
        <p:spPr>
          <a:xfrm>
            <a:off x="1639066" y="3217544"/>
            <a:ext cx="1119979" cy="1200329"/>
          </a:xfrm>
          <a:custGeom>
            <a:avLst/>
            <a:gdLst>
              <a:gd name="connsiteX0" fmla="*/ 0 w 1119979"/>
              <a:gd name="connsiteY0" fmla="*/ 0 h 1200329"/>
              <a:gd name="connsiteX1" fmla="*/ 526390 w 1119979"/>
              <a:gd name="connsiteY1" fmla="*/ 0 h 1200329"/>
              <a:gd name="connsiteX2" fmla="*/ 1119979 w 1119979"/>
              <a:gd name="connsiteY2" fmla="*/ 0 h 1200329"/>
              <a:gd name="connsiteX3" fmla="*/ 1119979 w 1119979"/>
              <a:gd name="connsiteY3" fmla="*/ 400110 h 1200329"/>
              <a:gd name="connsiteX4" fmla="*/ 1119979 w 1119979"/>
              <a:gd name="connsiteY4" fmla="*/ 776213 h 1200329"/>
              <a:gd name="connsiteX5" fmla="*/ 1119979 w 1119979"/>
              <a:gd name="connsiteY5" fmla="*/ 1200329 h 1200329"/>
              <a:gd name="connsiteX6" fmla="*/ 559990 w 1119979"/>
              <a:gd name="connsiteY6" fmla="*/ 1200329 h 1200329"/>
              <a:gd name="connsiteX7" fmla="*/ 0 w 1119979"/>
              <a:gd name="connsiteY7" fmla="*/ 1200329 h 1200329"/>
              <a:gd name="connsiteX8" fmla="*/ 0 w 1119979"/>
              <a:gd name="connsiteY8" fmla="*/ 824226 h 1200329"/>
              <a:gd name="connsiteX9" fmla="*/ 0 w 1119979"/>
              <a:gd name="connsiteY9" fmla="*/ 460126 h 1200329"/>
              <a:gd name="connsiteX10" fmla="*/ 0 w 1119979"/>
              <a:gd name="connsiteY1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9979" h="1200329" fill="none" extrusionOk="0">
                <a:moveTo>
                  <a:pt x="0" y="0"/>
                </a:moveTo>
                <a:cubicBezTo>
                  <a:pt x="171521" y="-14815"/>
                  <a:pt x="344784" y="26879"/>
                  <a:pt x="526390" y="0"/>
                </a:cubicBezTo>
                <a:cubicBezTo>
                  <a:pt x="707996" y="-26879"/>
                  <a:pt x="858100" y="35900"/>
                  <a:pt x="1119979" y="0"/>
                </a:cubicBezTo>
                <a:cubicBezTo>
                  <a:pt x="1126122" y="164930"/>
                  <a:pt x="1111474" y="319223"/>
                  <a:pt x="1119979" y="400110"/>
                </a:cubicBezTo>
                <a:cubicBezTo>
                  <a:pt x="1128484" y="480997"/>
                  <a:pt x="1086273" y="685264"/>
                  <a:pt x="1119979" y="776213"/>
                </a:cubicBezTo>
                <a:cubicBezTo>
                  <a:pt x="1153685" y="867162"/>
                  <a:pt x="1083663" y="1064578"/>
                  <a:pt x="1119979" y="1200329"/>
                </a:cubicBezTo>
                <a:cubicBezTo>
                  <a:pt x="855316" y="1241099"/>
                  <a:pt x="798973" y="1171537"/>
                  <a:pt x="559990" y="1200329"/>
                </a:cubicBezTo>
                <a:cubicBezTo>
                  <a:pt x="321007" y="1229121"/>
                  <a:pt x="214408" y="1170068"/>
                  <a:pt x="0" y="1200329"/>
                </a:cubicBezTo>
                <a:cubicBezTo>
                  <a:pt x="-24547" y="1050703"/>
                  <a:pt x="40800" y="952569"/>
                  <a:pt x="0" y="824226"/>
                </a:cubicBezTo>
                <a:cubicBezTo>
                  <a:pt x="-40800" y="695883"/>
                  <a:pt x="5083" y="543092"/>
                  <a:pt x="0" y="460126"/>
                </a:cubicBezTo>
                <a:cubicBezTo>
                  <a:pt x="-5083" y="377160"/>
                  <a:pt x="40982" y="109209"/>
                  <a:pt x="0" y="0"/>
                </a:cubicBezTo>
                <a:close/>
              </a:path>
              <a:path w="1119979" h="1200329" stroke="0" extrusionOk="0">
                <a:moveTo>
                  <a:pt x="0" y="0"/>
                </a:moveTo>
                <a:cubicBezTo>
                  <a:pt x="192738" y="-22483"/>
                  <a:pt x="367144" y="10819"/>
                  <a:pt x="548790" y="0"/>
                </a:cubicBezTo>
                <a:cubicBezTo>
                  <a:pt x="730436" y="-10819"/>
                  <a:pt x="876307" y="6575"/>
                  <a:pt x="1119979" y="0"/>
                </a:cubicBezTo>
                <a:cubicBezTo>
                  <a:pt x="1147337" y="190641"/>
                  <a:pt x="1091367" y="258073"/>
                  <a:pt x="1119979" y="388106"/>
                </a:cubicBezTo>
                <a:cubicBezTo>
                  <a:pt x="1148591" y="518139"/>
                  <a:pt x="1113753" y="610844"/>
                  <a:pt x="1119979" y="752206"/>
                </a:cubicBezTo>
                <a:cubicBezTo>
                  <a:pt x="1126205" y="893568"/>
                  <a:pt x="1106688" y="1013098"/>
                  <a:pt x="1119979" y="1200329"/>
                </a:cubicBezTo>
                <a:cubicBezTo>
                  <a:pt x="851797" y="1235276"/>
                  <a:pt x="704033" y="1138145"/>
                  <a:pt x="548790" y="1200329"/>
                </a:cubicBezTo>
                <a:cubicBezTo>
                  <a:pt x="393547" y="1262513"/>
                  <a:pt x="123542" y="1180653"/>
                  <a:pt x="0" y="1200329"/>
                </a:cubicBezTo>
                <a:cubicBezTo>
                  <a:pt x="-9629" y="1117678"/>
                  <a:pt x="5407" y="1007300"/>
                  <a:pt x="0" y="824226"/>
                </a:cubicBezTo>
                <a:cubicBezTo>
                  <a:pt x="-5407" y="641152"/>
                  <a:pt x="21191" y="529418"/>
                  <a:pt x="0" y="448123"/>
                </a:cubicBezTo>
                <a:cubicBezTo>
                  <a:pt x="-21191" y="366828"/>
                  <a:pt x="35995" y="145922"/>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248698692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40" dirty="0"/>
              <a:t>Peuple = source légitime du nouveau pouvoir</a:t>
            </a:r>
          </a:p>
        </p:txBody>
      </p:sp>
      <p:sp>
        <p:nvSpPr>
          <p:cNvPr id="92" name="Espace réservé du numéro de diapositive 3"/>
          <p:cNvSpPr>
            <a:spLocks noGrp="1"/>
          </p:cNvSpPr>
          <p:nvPr>
            <p:ph type="sldNum" sz="quarter" idx="12"/>
          </p:nvPr>
        </p:nvSpPr>
        <p:spPr>
          <a:xfrm>
            <a:off x="7063916" y="6528568"/>
            <a:ext cx="2057400" cy="304271"/>
          </a:xfrm>
        </p:spPr>
        <p:txBody>
          <a:bodyPr vert="horz" lIns="91440" tIns="45720" rIns="91440" bIns="45720" rtlCol="0" anchor="ctr">
            <a:normAutofit/>
          </a:bodyPr>
          <a:lstStyle/>
          <a:p>
            <a:pPr>
              <a:spcAft>
                <a:spcPts val="600"/>
              </a:spcAft>
              <a:defRPr/>
            </a:pPr>
            <a:fld id="{E892C5C6-1BE3-49AE-A9EF-8E26FF256612}"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
        <p:nvSpPr>
          <p:cNvPr id="14" name="ZoneTexte 13">
            <a:extLst>
              <a:ext uri="{FF2B5EF4-FFF2-40B4-BE49-F238E27FC236}">
                <a16:creationId xmlns:a16="http://schemas.microsoft.com/office/drawing/2014/main" id="{CCC7CBFC-3E43-4D3B-BFFD-1FF7802950BC}"/>
              </a:ext>
            </a:extLst>
          </p:cNvPr>
          <p:cNvSpPr txBox="1"/>
          <p:nvPr/>
        </p:nvSpPr>
        <p:spPr>
          <a:xfrm>
            <a:off x="458576" y="1991426"/>
            <a:ext cx="3943346" cy="830997"/>
          </a:xfrm>
          <a:custGeom>
            <a:avLst/>
            <a:gdLst>
              <a:gd name="connsiteX0" fmla="*/ 0 w 3943346"/>
              <a:gd name="connsiteY0" fmla="*/ 0 h 830997"/>
              <a:gd name="connsiteX1" fmla="*/ 484468 w 3943346"/>
              <a:gd name="connsiteY1" fmla="*/ 0 h 830997"/>
              <a:gd name="connsiteX2" fmla="*/ 929503 w 3943346"/>
              <a:gd name="connsiteY2" fmla="*/ 0 h 830997"/>
              <a:gd name="connsiteX3" fmla="*/ 1374538 w 3943346"/>
              <a:gd name="connsiteY3" fmla="*/ 0 h 830997"/>
              <a:gd name="connsiteX4" fmla="*/ 1859006 w 3943346"/>
              <a:gd name="connsiteY4" fmla="*/ 0 h 830997"/>
              <a:gd name="connsiteX5" fmla="*/ 2461775 w 3943346"/>
              <a:gd name="connsiteY5" fmla="*/ 0 h 830997"/>
              <a:gd name="connsiteX6" fmla="*/ 2985676 w 3943346"/>
              <a:gd name="connsiteY6" fmla="*/ 0 h 830997"/>
              <a:gd name="connsiteX7" fmla="*/ 3943346 w 3943346"/>
              <a:gd name="connsiteY7" fmla="*/ 0 h 830997"/>
              <a:gd name="connsiteX8" fmla="*/ 3943346 w 3943346"/>
              <a:gd name="connsiteY8" fmla="*/ 423808 h 830997"/>
              <a:gd name="connsiteX9" fmla="*/ 3943346 w 3943346"/>
              <a:gd name="connsiteY9" fmla="*/ 830997 h 830997"/>
              <a:gd name="connsiteX10" fmla="*/ 3419444 w 3943346"/>
              <a:gd name="connsiteY10" fmla="*/ 830997 h 830997"/>
              <a:gd name="connsiteX11" fmla="*/ 2895543 w 3943346"/>
              <a:gd name="connsiteY11" fmla="*/ 830997 h 830997"/>
              <a:gd name="connsiteX12" fmla="*/ 2253341 w 3943346"/>
              <a:gd name="connsiteY12" fmla="*/ 830997 h 830997"/>
              <a:gd name="connsiteX13" fmla="*/ 1768872 w 3943346"/>
              <a:gd name="connsiteY13" fmla="*/ 830997 h 830997"/>
              <a:gd name="connsiteX14" fmla="*/ 1323838 w 3943346"/>
              <a:gd name="connsiteY14" fmla="*/ 830997 h 830997"/>
              <a:gd name="connsiteX15" fmla="*/ 721069 w 3943346"/>
              <a:gd name="connsiteY15" fmla="*/ 830997 h 830997"/>
              <a:gd name="connsiteX16" fmla="*/ 0 w 3943346"/>
              <a:gd name="connsiteY16" fmla="*/ 830997 h 830997"/>
              <a:gd name="connsiteX17" fmla="*/ 0 w 3943346"/>
              <a:gd name="connsiteY17" fmla="*/ 407189 h 830997"/>
              <a:gd name="connsiteX18" fmla="*/ 0 w 3943346"/>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3346" h="830997" fill="none" extrusionOk="0">
                <a:moveTo>
                  <a:pt x="0" y="0"/>
                </a:moveTo>
                <a:cubicBezTo>
                  <a:pt x="165645" y="-14386"/>
                  <a:pt x="297173" y="30741"/>
                  <a:pt x="484468" y="0"/>
                </a:cubicBezTo>
                <a:cubicBezTo>
                  <a:pt x="671763" y="-30741"/>
                  <a:pt x="829149" y="1649"/>
                  <a:pt x="929503" y="0"/>
                </a:cubicBezTo>
                <a:cubicBezTo>
                  <a:pt x="1029858" y="-1649"/>
                  <a:pt x="1283088" y="220"/>
                  <a:pt x="1374538" y="0"/>
                </a:cubicBezTo>
                <a:cubicBezTo>
                  <a:pt x="1465989" y="-220"/>
                  <a:pt x="1670333" y="3324"/>
                  <a:pt x="1859006" y="0"/>
                </a:cubicBezTo>
                <a:cubicBezTo>
                  <a:pt x="2047679" y="-3324"/>
                  <a:pt x="2188471" y="9012"/>
                  <a:pt x="2461775" y="0"/>
                </a:cubicBezTo>
                <a:cubicBezTo>
                  <a:pt x="2735079" y="-9012"/>
                  <a:pt x="2851947" y="57887"/>
                  <a:pt x="2985676" y="0"/>
                </a:cubicBezTo>
                <a:cubicBezTo>
                  <a:pt x="3119405" y="-57887"/>
                  <a:pt x="3744439" y="27657"/>
                  <a:pt x="3943346" y="0"/>
                </a:cubicBezTo>
                <a:cubicBezTo>
                  <a:pt x="3951201" y="197519"/>
                  <a:pt x="3922370" y="291882"/>
                  <a:pt x="3943346" y="423808"/>
                </a:cubicBezTo>
                <a:cubicBezTo>
                  <a:pt x="3964322" y="555734"/>
                  <a:pt x="3941490" y="712616"/>
                  <a:pt x="3943346" y="830997"/>
                </a:cubicBezTo>
                <a:cubicBezTo>
                  <a:pt x="3784053" y="890459"/>
                  <a:pt x="3638057" y="811400"/>
                  <a:pt x="3419444" y="830997"/>
                </a:cubicBezTo>
                <a:cubicBezTo>
                  <a:pt x="3200831" y="850594"/>
                  <a:pt x="3073352" y="798256"/>
                  <a:pt x="2895543" y="830997"/>
                </a:cubicBezTo>
                <a:cubicBezTo>
                  <a:pt x="2717734" y="863738"/>
                  <a:pt x="2415710" y="776923"/>
                  <a:pt x="2253341" y="830997"/>
                </a:cubicBezTo>
                <a:cubicBezTo>
                  <a:pt x="2090972" y="885071"/>
                  <a:pt x="1968286" y="808887"/>
                  <a:pt x="1768872" y="830997"/>
                </a:cubicBezTo>
                <a:cubicBezTo>
                  <a:pt x="1569458" y="853107"/>
                  <a:pt x="1493640" y="799574"/>
                  <a:pt x="1323838" y="830997"/>
                </a:cubicBezTo>
                <a:cubicBezTo>
                  <a:pt x="1154036" y="862420"/>
                  <a:pt x="992285" y="820474"/>
                  <a:pt x="721069" y="830997"/>
                </a:cubicBezTo>
                <a:cubicBezTo>
                  <a:pt x="449853" y="841520"/>
                  <a:pt x="208527" y="799372"/>
                  <a:pt x="0" y="830997"/>
                </a:cubicBezTo>
                <a:cubicBezTo>
                  <a:pt x="-50583" y="677350"/>
                  <a:pt x="10863" y="560566"/>
                  <a:pt x="0" y="407189"/>
                </a:cubicBezTo>
                <a:cubicBezTo>
                  <a:pt x="-10863" y="253812"/>
                  <a:pt x="8019" y="112367"/>
                  <a:pt x="0" y="0"/>
                </a:cubicBezTo>
                <a:close/>
              </a:path>
              <a:path w="3943346" h="830997" stroke="0" extrusionOk="0">
                <a:moveTo>
                  <a:pt x="0" y="0"/>
                </a:moveTo>
                <a:cubicBezTo>
                  <a:pt x="200974" y="-8178"/>
                  <a:pt x="224644" y="30989"/>
                  <a:pt x="445035" y="0"/>
                </a:cubicBezTo>
                <a:cubicBezTo>
                  <a:pt x="665427" y="-30989"/>
                  <a:pt x="860772" y="37842"/>
                  <a:pt x="968936" y="0"/>
                </a:cubicBezTo>
                <a:cubicBezTo>
                  <a:pt x="1077100" y="-37842"/>
                  <a:pt x="1353498" y="47242"/>
                  <a:pt x="1571705" y="0"/>
                </a:cubicBezTo>
                <a:cubicBezTo>
                  <a:pt x="1789912" y="-47242"/>
                  <a:pt x="1802723" y="16804"/>
                  <a:pt x="2016740" y="0"/>
                </a:cubicBezTo>
                <a:cubicBezTo>
                  <a:pt x="2230758" y="-16804"/>
                  <a:pt x="2401552" y="45690"/>
                  <a:pt x="2580075" y="0"/>
                </a:cubicBezTo>
                <a:cubicBezTo>
                  <a:pt x="2758599" y="-45690"/>
                  <a:pt x="2919343" y="51582"/>
                  <a:pt x="3025110" y="0"/>
                </a:cubicBezTo>
                <a:cubicBezTo>
                  <a:pt x="3130877" y="-51582"/>
                  <a:pt x="3566888" y="81741"/>
                  <a:pt x="3943346" y="0"/>
                </a:cubicBezTo>
                <a:cubicBezTo>
                  <a:pt x="3945031" y="145320"/>
                  <a:pt x="3940831" y="222808"/>
                  <a:pt x="3943346" y="407189"/>
                </a:cubicBezTo>
                <a:cubicBezTo>
                  <a:pt x="3945861" y="591570"/>
                  <a:pt x="3915571" y="706908"/>
                  <a:pt x="3943346" y="830997"/>
                </a:cubicBezTo>
                <a:cubicBezTo>
                  <a:pt x="3791864" y="858025"/>
                  <a:pt x="3705313" y="788670"/>
                  <a:pt x="3498311" y="830997"/>
                </a:cubicBezTo>
                <a:cubicBezTo>
                  <a:pt x="3291310" y="873324"/>
                  <a:pt x="3136722" y="807708"/>
                  <a:pt x="3013843" y="830997"/>
                </a:cubicBezTo>
                <a:cubicBezTo>
                  <a:pt x="2890964" y="854286"/>
                  <a:pt x="2726264" y="823173"/>
                  <a:pt x="2450508" y="830997"/>
                </a:cubicBezTo>
                <a:cubicBezTo>
                  <a:pt x="2174753" y="838821"/>
                  <a:pt x="2060858" y="761574"/>
                  <a:pt x="1808306" y="830997"/>
                </a:cubicBezTo>
                <a:cubicBezTo>
                  <a:pt x="1555754" y="900420"/>
                  <a:pt x="1444230" y="771015"/>
                  <a:pt x="1205537" y="830997"/>
                </a:cubicBezTo>
                <a:cubicBezTo>
                  <a:pt x="966844" y="890979"/>
                  <a:pt x="818843" y="774237"/>
                  <a:pt x="602769" y="830997"/>
                </a:cubicBezTo>
                <a:cubicBezTo>
                  <a:pt x="386695" y="887757"/>
                  <a:pt x="275312" y="827200"/>
                  <a:pt x="0" y="830997"/>
                </a:cubicBezTo>
                <a:cubicBezTo>
                  <a:pt x="-2281" y="730177"/>
                  <a:pt x="37319" y="550982"/>
                  <a:pt x="0" y="407189"/>
                </a:cubicBezTo>
                <a:cubicBezTo>
                  <a:pt x="-37319" y="263396"/>
                  <a:pt x="19609" y="110834"/>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3452137596">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1600" b="1" dirty="0"/>
          </a:p>
          <a:p>
            <a:pPr algn="ctr"/>
            <a:r>
              <a:rPr lang="fr-FR" sz="1600" b="1" dirty="0"/>
              <a:t>Masse qui renverse un régime</a:t>
            </a:r>
          </a:p>
          <a:p>
            <a:pPr algn="ctr"/>
            <a:endParaRPr lang="fr-FR" sz="1600" b="1" dirty="0"/>
          </a:p>
        </p:txBody>
      </p:sp>
      <p:sp>
        <p:nvSpPr>
          <p:cNvPr id="16" name="ZoneTexte 15">
            <a:extLst>
              <a:ext uri="{FF2B5EF4-FFF2-40B4-BE49-F238E27FC236}">
                <a16:creationId xmlns:a16="http://schemas.microsoft.com/office/drawing/2014/main" id="{526FC472-5C25-488E-B5B7-82FEC8FB61D1}"/>
              </a:ext>
            </a:extLst>
          </p:cNvPr>
          <p:cNvSpPr txBox="1"/>
          <p:nvPr/>
        </p:nvSpPr>
        <p:spPr>
          <a:xfrm>
            <a:off x="490519" y="4834187"/>
            <a:ext cx="3831837" cy="923330"/>
          </a:xfrm>
          <a:custGeom>
            <a:avLst/>
            <a:gdLst>
              <a:gd name="connsiteX0" fmla="*/ 0 w 3831837"/>
              <a:gd name="connsiteY0" fmla="*/ 0 h 923330"/>
              <a:gd name="connsiteX1" fmla="*/ 585724 w 3831837"/>
              <a:gd name="connsiteY1" fmla="*/ 0 h 923330"/>
              <a:gd name="connsiteX2" fmla="*/ 1018174 w 3831837"/>
              <a:gd name="connsiteY2" fmla="*/ 0 h 923330"/>
              <a:gd name="connsiteX3" fmla="*/ 1603897 w 3831837"/>
              <a:gd name="connsiteY3" fmla="*/ 0 h 923330"/>
              <a:gd name="connsiteX4" fmla="*/ 2227940 w 3831837"/>
              <a:gd name="connsiteY4" fmla="*/ 0 h 923330"/>
              <a:gd name="connsiteX5" fmla="*/ 2698708 w 3831837"/>
              <a:gd name="connsiteY5" fmla="*/ 0 h 923330"/>
              <a:gd name="connsiteX6" fmla="*/ 3131158 w 3831837"/>
              <a:gd name="connsiteY6" fmla="*/ 0 h 923330"/>
              <a:gd name="connsiteX7" fmla="*/ 3831837 w 3831837"/>
              <a:gd name="connsiteY7" fmla="*/ 0 h 923330"/>
              <a:gd name="connsiteX8" fmla="*/ 3831837 w 3831837"/>
              <a:gd name="connsiteY8" fmla="*/ 452432 h 923330"/>
              <a:gd name="connsiteX9" fmla="*/ 3831837 w 3831837"/>
              <a:gd name="connsiteY9" fmla="*/ 923330 h 923330"/>
              <a:gd name="connsiteX10" fmla="*/ 3284432 w 3831837"/>
              <a:gd name="connsiteY10" fmla="*/ 923330 h 923330"/>
              <a:gd name="connsiteX11" fmla="*/ 2737026 w 3831837"/>
              <a:gd name="connsiteY11" fmla="*/ 923330 h 923330"/>
              <a:gd name="connsiteX12" fmla="*/ 2227940 w 3831837"/>
              <a:gd name="connsiteY12" fmla="*/ 923330 h 923330"/>
              <a:gd name="connsiteX13" fmla="*/ 1642216 w 3831837"/>
              <a:gd name="connsiteY13" fmla="*/ 923330 h 923330"/>
              <a:gd name="connsiteX14" fmla="*/ 1209766 w 3831837"/>
              <a:gd name="connsiteY14" fmla="*/ 923330 h 923330"/>
              <a:gd name="connsiteX15" fmla="*/ 624042 w 3831837"/>
              <a:gd name="connsiteY15" fmla="*/ 923330 h 923330"/>
              <a:gd name="connsiteX16" fmla="*/ 0 w 3831837"/>
              <a:gd name="connsiteY16" fmla="*/ 923330 h 923330"/>
              <a:gd name="connsiteX17" fmla="*/ 0 w 3831837"/>
              <a:gd name="connsiteY17" fmla="*/ 489365 h 923330"/>
              <a:gd name="connsiteX18" fmla="*/ 0 w 3831837"/>
              <a:gd name="connsiteY1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1837" h="923330" fill="none" extrusionOk="0">
                <a:moveTo>
                  <a:pt x="0" y="0"/>
                </a:moveTo>
                <a:cubicBezTo>
                  <a:pt x="156643" y="-56675"/>
                  <a:pt x="353206" y="46356"/>
                  <a:pt x="585724" y="0"/>
                </a:cubicBezTo>
                <a:cubicBezTo>
                  <a:pt x="818242" y="-46356"/>
                  <a:pt x="887592" y="19206"/>
                  <a:pt x="1018174" y="0"/>
                </a:cubicBezTo>
                <a:cubicBezTo>
                  <a:pt x="1148756" y="-19206"/>
                  <a:pt x="1345252" y="66599"/>
                  <a:pt x="1603897" y="0"/>
                </a:cubicBezTo>
                <a:cubicBezTo>
                  <a:pt x="1862542" y="-66599"/>
                  <a:pt x="1935081" y="37807"/>
                  <a:pt x="2227940" y="0"/>
                </a:cubicBezTo>
                <a:cubicBezTo>
                  <a:pt x="2520799" y="-37807"/>
                  <a:pt x="2473929" y="16679"/>
                  <a:pt x="2698708" y="0"/>
                </a:cubicBezTo>
                <a:cubicBezTo>
                  <a:pt x="2923487" y="-16679"/>
                  <a:pt x="2918765" y="35149"/>
                  <a:pt x="3131158" y="0"/>
                </a:cubicBezTo>
                <a:cubicBezTo>
                  <a:pt x="3343551" y="-35149"/>
                  <a:pt x="3618185" y="16022"/>
                  <a:pt x="3831837" y="0"/>
                </a:cubicBezTo>
                <a:cubicBezTo>
                  <a:pt x="3885157" y="119460"/>
                  <a:pt x="3822528" y="233741"/>
                  <a:pt x="3831837" y="452432"/>
                </a:cubicBezTo>
                <a:cubicBezTo>
                  <a:pt x="3841146" y="671123"/>
                  <a:pt x="3826367" y="727029"/>
                  <a:pt x="3831837" y="923330"/>
                </a:cubicBezTo>
                <a:cubicBezTo>
                  <a:pt x="3612317" y="940135"/>
                  <a:pt x="3486067" y="885277"/>
                  <a:pt x="3284432" y="923330"/>
                </a:cubicBezTo>
                <a:cubicBezTo>
                  <a:pt x="3082798" y="961383"/>
                  <a:pt x="2911947" y="889668"/>
                  <a:pt x="2737026" y="923330"/>
                </a:cubicBezTo>
                <a:cubicBezTo>
                  <a:pt x="2562105" y="956992"/>
                  <a:pt x="2472422" y="896641"/>
                  <a:pt x="2227940" y="923330"/>
                </a:cubicBezTo>
                <a:cubicBezTo>
                  <a:pt x="1983458" y="950019"/>
                  <a:pt x="1771267" y="884096"/>
                  <a:pt x="1642216" y="923330"/>
                </a:cubicBezTo>
                <a:cubicBezTo>
                  <a:pt x="1513165" y="962564"/>
                  <a:pt x="1306206" y="887054"/>
                  <a:pt x="1209766" y="923330"/>
                </a:cubicBezTo>
                <a:cubicBezTo>
                  <a:pt x="1113326" y="959606"/>
                  <a:pt x="863694" y="889980"/>
                  <a:pt x="624042" y="923330"/>
                </a:cubicBezTo>
                <a:cubicBezTo>
                  <a:pt x="384390" y="956680"/>
                  <a:pt x="125493" y="894884"/>
                  <a:pt x="0" y="923330"/>
                </a:cubicBezTo>
                <a:cubicBezTo>
                  <a:pt x="-6425" y="751550"/>
                  <a:pt x="25946" y="621589"/>
                  <a:pt x="0" y="489365"/>
                </a:cubicBezTo>
                <a:cubicBezTo>
                  <a:pt x="-25946" y="357141"/>
                  <a:pt x="38259" y="211448"/>
                  <a:pt x="0" y="0"/>
                </a:cubicBezTo>
                <a:close/>
              </a:path>
              <a:path w="3831837" h="923330" stroke="0" extrusionOk="0">
                <a:moveTo>
                  <a:pt x="0" y="0"/>
                </a:moveTo>
                <a:cubicBezTo>
                  <a:pt x="237258" y="-19181"/>
                  <a:pt x="290730" y="18845"/>
                  <a:pt x="509087" y="0"/>
                </a:cubicBezTo>
                <a:cubicBezTo>
                  <a:pt x="727444" y="-18845"/>
                  <a:pt x="905803" y="66633"/>
                  <a:pt x="1133129" y="0"/>
                </a:cubicBezTo>
                <a:cubicBezTo>
                  <a:pt x="1360455" y="-66633"/>
                  <a:pt x="1595157" y="21905"/>
                  <a:pt x="1757171" y="0"/>
                </a:cubicBezTo>
                <a:cubicBezTo>
                  <a:pt x="1919185" y="-21905"/>
                  <a:pt x="2023860" y="38446"/>
                  <a:pt x="2189621" y="0"/>
                </a:cubicBezTo>
                <a:cubicBezTo>
                  <a:pt x="2355382" y="-38446"/>
                  <a:pt x="2501486" y="51124"/>
                  <a:pt x="2622071" y="0"/>
                </a:cubicBezTo>
                <a:cubicBezTo>
                  <a:pt x="2742656" y="-51124"/>
                  <a:pt x="2925453" y="45776"/>
                  <a:pt x="3092840" y="0"/>
                </a:cubicBezTo>
                <a:cubicBezTo>
                  <a:pt x="3260227" y="-45776"/>
                  <a:pt x="3652490" y="80842"/>
                  <a:pt x="3831837" y="0"/>
                </a:cubicBezTo>
                <a:cubicBezTo>
                  <a:pt x="3861002" y="193990"/>
                  <a:pt x="3794873" y="276522"/>
                  <a:pt x="3831837" y="480132"/>
                </a:cubicBezTo>
                <a:cubicBezTo>
                  <a:pt x="3868801" y="683742"/>
                  <a:pt x="3811146" y="813928"/>
                  <a:pt x="3831837" y="923330"/>
                </a:cubicBezTo>
                <a:cubicBezTo>
                  <a:pt x="3680897" y="977244"/>
                  <a:pt x="3391777" y="889219"/>
                  <a:pt x="3207795" y="923330"/>
                </a:cubicBezTo>
                <a:cubicBezTo>
                  <a:pt x="3023813" y="957441"/>
                  <a:pt x="2874378" y="920983"/>
                  <a:pt x="2775345" y="923330"/>
                </a:cubicBezTo>
                <a:cubicBezTo>
                  <a:pt x="2676312" y="925677"/>
                  <a:pt x="2526112" y="886705"/>
                  <a:pt x="2304576" y="923330"/>
                </a:cubicBezTo>
                <a:cubicBezTo>
                  <a:pt x="2083040" y="959955"/>
                  <a:pt x="2045612" y="867255"/>
                  <a:pt x="1795489" y="923330"/>
                </a:cubicBezTo>
                <a:cubicBezTo>
                  <a:pt x="1545366" y="979405"/>
                  <a:pt x="1478962" y="908315"/>
                  <a:pt x="1324721" y="923330"/>
                </a:cubicBezTo>
                <a:cubicBezTo>
                  <a:pt x="1170480" y="938345"/>
                  <a:pt x="1047957" y="912181"/>
                  <a:pt x="892271" y="923330"/>
                </a:cubicBezTo>
                <a:cubicBezTo>
                  <a:pt x="736585" y="934479"/>
                  <a:pt x="376431" y="844212"/>
                  <a:pt x="0" y="923330"/>
                </a:cubicBezTo>
                <a:cubicBezTo>
                  <a:pt x="-48240" y="763699"/>
                  <a:pt x="10463" y="700135"/>
                  <a:pt x="0" y="480132"/>
                </a:cubicBezTo>
                <a:cubicBezTo>
                  <a:pt x="-10463" y="260129"/>
                  <a:pt x="9275" y="130824"/>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3451620209">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a:solidFill>
                  <a:schemeClr val="tx1"/>
                </a:solidFill>
              </a:rPr>
              <a:t>La révolution est réussie si le changement complet (radical) est effectué</a:t>
            </a:r>
          </a:p>
        </p:txBody>
      </p:sp>
      <p:sp>
        <p:nvSpPr>
          <p:cNvPr id="18" name="ZoneTexte 17">
            <a:extLst>
              <a:ext uri="{FF2B5EF4-FFF2-40B4-BE49-F238E27FC236}">
                <a16:creationId xmlns:a16="http://schemas.microsoft.com/office/drawing/2014/main" id="{1AEE9594-77B8-4689-AD81-06284FD2D520}"/>
              </a:ext>
            </a:extLst>
          </p:cNvPr>
          <p:cNvSpPr txBox="1"/>
          <p:nvPr/>
        </p:nvSpPr>
        <p:spPr>
          <a:xfrm>
            <a:off x="494123" y="3214192"/>
            <a:ext cx="890851" cy="1200329"/>
          </a:xfrm>
          <a:custGeom>
            <a:avLst/>
            <a:gdLst>
              <a:gd name="connsiteX0" fmla="*/ 0 w 890851"/>
              <a:gd name="connsiteY0" fmla="*/ 0 h 1200329"/>
              <a:gd name="connsiteX1" fmla="*/ 445426 w 890851"/>
              <a:gd name="connsiteY1" fmla="*/ 0 h 1200329"/>
              <a:gd name="connsiteX2" fmla="*/ 890851 w 890851"/>
              <a:gd name="connsiteY2" fmla="*/ 0 h 1200329"/>
              <a:gd name="connsiteX3" fmla="*/ 890851 w 890851"/>
              <a:gd name="connsiteY3" fmla="*/ 412113 h 1200329"/>
              <a:gd name="connsiteX4" fmla="*/ 890851 w 890851"/>
              <a:gd name="connsiteY4" fmla="*/ 788216 h 1200329"/>
              <a:gd name="connsiteX5" fmla="*/ 890851 w 890851"/>
              <a:gd name="connsiteY5" fmla="*/ 1200329 h 1200329"/>
              <a:gd name="connsiteX6" fmla="*/ 445426 w 890851"/>
              <a:gd name="connsiteY6" fmla="*/ 1200329 h 1200329"/>
              <a:gd name="connsiteX7" fmla="*/ 0 w 890851"/>
              <a:gd name="connsiteY7" fmla="*/ 1200329 h 1200329"/>
              <a:gd name="connsiteX8" fmla="*/ 0 w 890851"/>
              <a:gd name="connsiteY8" fmla="*/ 824226 h 1200329"/>
              <a:gd name="connsiteX9" fmla="*/ 0 w 890851"/>
              <a:gd name="connsiteY9" fmla="*/ 400110 h 1200329"/>
              <a:gd name="connsiteX10" fmla="*/ 0 w 890851"/>
              <a:gd name="connsiteY1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51" h="1200329" fill="none" extrusionOk="0">
                <a:moveTo>
                  <a:pt x="0" y="0"/>
                </a:moveTo>
                <a:cubicBezTo>
                  <a:pt x="96774" y="-24857"/>
                  <a:pt x="351020" y="8194"/>
                  <a:pt x="445426" y="0"/>
                </a:cubicBezTo>
                <a:cubicBezTo>
                  <a:pt x="539832" y="-8194"/>
                  <a:pt x="758796" y="23577"/>
                  <a:pt x="890851" y="0"/>
                </a:cubicBezTo>
                <a:cubicBezTo>
                  <a:pt x="914150" y="129243"/>
                  <a:pt x="882863" y="304563"/>
                  <a:pt x="890851" y="412113"/>
                </a:cubicBezTo>
                <a:cubicBezTo>
                  <a:pt x="898839" y="519663"/>
                  <a:pt x="858666" y="691491"/>
                  <a:pt x="890851" y="788216"/>
                </a:cubicBezTo>
                <a:cubicBezTo>
                  <a:pt x="923036" y="884941"/>
                  <a:pt x="888487" y="1097544"/>
                  <a:pt x="890851" y="1200329"/>
                </a:cubicBezTo>
                <a:cubicBezTo>
                  <a:pt x="719430" y="1214178"/>
                  <a:pt x="648961" y="1166868"/>
                  <a:pt x="445426" y="1200329"/>
                </a:cubicBezTo>
                <a:cubicBezTo>
                  <a:pt x="241891" y="1233790"/>
                  <a:pt x="145466" y="1169604"/>
                  <a:pt x="0" y="1200329"/>
                </a:cubicBezTo>
                <a:cubicBezTo>
                  <a:pt x="-1758" y="1072716"/>
                  <a:pt x="34542" y="932186"/>
                  <a:pt x="0" y="824226"/>
                </a:cubicBezTo>
                <a:cubicBezTo>
                  <a:pt x="-34542" y="716266"/>
                  <a:pt x="34888" y="555320"/>
                  <a:pt x="0" y="400110"/>
                </a:cubicBezTo>
                <a:cubicBezTo>
                  <a:pt x="-34888" y="244900"/>
                  <a:pt x="9991" y="171279"/>
                  <a:pt x="0" y="0"/>
                </a:cubicBezTo>
                <a:close/>
              </a:path>
              <a:path w="890851" h="1200329" stroke="0" extrusionOk="0">
                <a:moveTo>
                  <a:pt x="0" y="0"/>
                </a:moveTo>
                <a:cubicBezTo>
                  <a:pt x="116691" y="-21848"/>
                  <a:pt x="243910" y="15745"/>
                  <a:pt x="427608" y="0"/>
                </a:cubicBezTo>
                <a:cubicBezTo>
                  <a:pt x="611306" y="-15745"/>
                  <a:pt x="793129" y="11011"/>
                  <a:pt x="890851" y="0"/>
                </a:cubicBezTo>
                <a:cubicBezTo>
                  <a:pt x="922666" y="136413"/>
                  <a:pt x="871786" y="220944"/>
                  <a:pt x="890851" y="400110"/>
                </a:cubicBezTo>
                <a:cubicBezTo>
                  <a:pt x="909916" y="579276"/>
                  <a:pt x="863822" y="637478"/>
                  <a:pt x="890851" y="824226"/>
                </a:cubicBezTo>
                <a:cubicBezTo>
                  <a:pt x="917880" y="1010974"/>
                  <a:pt x="846450" y="1098902"/>
                  <a:pt x="890851" y="1200329"/>
                </a:cubicBezTo>
                <a:cubicBezTo>
                  <a:pt x="747708" y="1220012"/>
                  <a:pt x="614390" y="1197946"/>
                  <a:pt x="472151" y="1200329"/>
                </a:cubicBezTo>
                <a:cubicBezTo>
                  <a:pt x="329912" y="1202712"/>
                  <a:pt x="96491" y="1198773"/>
                  <a:pt x="0" y="1200329"/>
                </a:cubicBezTo>
                <a:cubicBezTo>
                  <a:pt x="-25523" y="1063183"/>
                  <a:pt x="42920" y="901650"/>
                  <a:pt x="0" y="812223"/>
                </a:cubicBezTo>
                <a:cubicBezTo>
                  <a:pt x="-42920" y="722796"/>
                  <a:pt x="15709" y="619565"/>
                  <a:pt x="0" y="448123"/>
                </a:cubicBezTo>
                <a:cubicBezTo>
                  <a:pt x="-15709" y="276681"/>
                  <a:pt x="43916" y="192838"/>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368944836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40" dirty="0"/>
              <a:t>Rupture = force, action illégale, violence</a:t>
            </a:r>
          </a:p>
        </p:txBody>
      </p:sp>
      <p:sp>
        <p:nvSpPr>
          <p:cNvPr id="19" name="ZoneTexte 18">
            <a:extLst>
              <a:ext uri="{FF2B5EF4-FFF2-40B4-BE49-F238E27FC236}">
                <a16:creationId xmlns:a16="http://schemas.microsoft.com/office/drawing/2014/main" id="{EA33F8E7-D124-4C96-B8FC-DA0AB8D9C78B}"/>
              </a:ext>
            </a:extLst>
          </p:cNvPr>
          <p:cNvSpPr txBox="1"/>
          <p:nvPr/>
        </p:nvSpPr>
        <p:spPr>
          <a:xfrm>
            <a:off x="589413" y="6240241"/>
            <a:ext cx="3724316" cy="313932"/>
          </a:xfrm>
          <a:custGeom>
            <a:avLst/>
            <a:gdLst>
              <a:gd name="connsiteX0" fmla="*/ 0 w 3724316"/>
              <a:gd name="connsiteY0" fmla="*/ 0 h 313932"/>
              <a:gd name="connsiteX1" fmla="*/ 532045 w 3724316"/>
              <a:gd name="connsiteY1" fmla="*/ 0 h 313932"/>
              <a:gd name="connsiteX2" fmla="*/ 989604 w 3724316"/>
              <a:gd name="connsiteY2" fmla="*/ 0 h 313932"/>
              <a:gd name="connsiteX3" fmla="*/ 1596135 w 3724316"/>
              <a:gd name="connsiteY3" fmla="*/ 0 h 313932"/>
              <a:gd name="connsiteX4" fmla="*/ 2090937 w 3724316"/>
              <a:gd name="connsiteY4" fmla="*/ 0 h 313932"/>
              <a:gd name="connsiteX5" fmla="*/ 2660226 w 3724316"/>
              <a:gd name="connsiteY5" fmla="*/ 0 h 313932"/>
              <a:gd name="connsiteX6" fmla="*/ 3117785 w 3724316"/>
              <a:gd name="connsiteY6" fmla="*/ 0 h 313932"/>
              <a:gd name="connsiteX7" fmla="*/ 3724316 w 3724316"/>
              <a:gd name="connsiteY7" fmla="*/ 0 h 313932"/>
              <a:gd name="connsiteX8" fmla="*/ 3724316 w 3724316"/>
              <a:gd name="connsiteY8" fmla="*/ 313932 h 313932"/>
              <a:gd name="connsiteX9" fmla="*/ 3155028 w 3724316"/>
              <a:gd name="connsiteY9" fmla="*/ 313932 h 313932"/>
              <a:gd name="connsiteX10" fmla="*/ 2622983 w 3724316"/>
              <a:gd name="connsiteY10" fmla="*/ 313932 h 313932"/>
              <a:gd name="connsiteX11" fmla="*/ 2090937 w 3724316"/>
              <a:gd name="connsiteY11" fmla="*/ 313932 h 313932"/>
              <a:gd name="connsiteX12" fmla="*/ 1521649 w 3724316"/>
              <a:gd name="connsiteY12" fmla="*/ 313932 h 313932"/>
              <a:gd name="connsiteX13" fmla="*/ 1026847 w 3724316"/>
              <a:gd name="connsiteY13" fmla="*/ 313932 h 313932"/>
              <a:gd name="connsiteX14" fmla="*/ 532045 w 3724316"/>
              <a:gd name="connsiteY14" fmla="*/ 313932 h 313932"/>
              <a:gd name="connsiteX15" fmla="*/ 0 w 3724316"/>
              <a:gd name="connsiteY15" fmla="*/ 313932 h 313932"/>
              <a:gd name="connsiteX16" fmla="*/ 0 w 3724316"/>
              <a:gd name="connsiteY16" fmla="*/ 0 h 31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4316" h="313932" fill="none" extrusionOk="0">
                <a:moveTo>
                  <a:pt x="0" y="0"/>
                </a:moveTo>
                <a:cubicBezTo>
                  <a:pt x="191520" y="-43056"/>
                  <a:pt x="284115" y="9568"/>
                  <a:pt x="532045" y="0"/>
                </a:cubicBezTo>
                <a:cubicBezTo>
                  <a:pt x="779975" y="-9568"/>
                  <a:pt x="897689" y="19329"/>
                  <a:pt x="989604" y="0"/>
                </a:cubicBezTo>
                <a:cubicBezTo>
                  <a:pt x="1081519" y="-19329"/>
                  <a:pt x="1412599" y="6667"/>
                  <a:pt x="1596135" y="0"/>
                </a:cubicBezTo>
                <a:cubicBezTo>
                  <a:pt x="1779671" y="-6667"/>
                  <a:pt x="1934213" y="49080"/>
                  <a:pt x="2090937" y="0"/>
                </a:cubicBezTo>
                <a:cubicBezTo>
                  <a:pt x="2247661" y="-49080"/>
                  <a:pt x="2487868" y="21574"/>
                  <a:pt x="2660226" y="0"/>
                </a:cubicBezTo>
                <a:cubicBezTo>
                  <a:pt x="2832584" y="-21574"/>
                  <a:pt x="3007673" y="39536"/>
                  <a:pt x="3117785" y="0"/>
                </a:cubicBezTo>
                <a:cubicBezTo>
                  <a:pt x="3227897" y="-39536"/>
                  <a:pt x="3476527" y="56708"/>
                  <a:pt x="3724316" y="0"/>
                </a:cubicBezTo>
                <a:cubicBezTo>
                  <a:pt x="3741332" y="74186"/>
                  <a:pt x="3691288" y="212574"/>
                  <a:pt x="3724316" y="313932"/>
                </a:cubicBezTo>
                <a:cubicBezTo>
                  <a:pt x="3557988" y="364814"/>
                  <a:pt x="3434490" y="287463"/>
                  <a:pt x="3155028" y="313932"/>
                </a:cubicBezTo>
                <a:cubicBezTo>
                  <a:pt x="2875566" y="340401"/>
                  <a:pt x="2824997" y="254980"/>
                  <a:pt x="2622983" y="313932"/>
                </a:cubicBezTo>
                <a:cubicBezTo>
                  <a:pt x="2420969" y="372884"/>
                  <a:pt x="2257343" y="261701"/>
                  <a:pt x="2090937" y="313932"/>
                </a:cubicBezTo>
                <a:cubicBezTo>
                  <a:pt x="1924531" y="366163"/>
                  <a:pt x="1643875" y="282627"/>
                  <a:pt x="1521649" y="313932"/>
                </a:cubicBezTo>
                <a:cubicBezTo>
                  <a:pt x="1399423" y="345237"/>
                  <a:pt x="1176125" y="262239"/>
                  <a:pt x="1026847" y="313932"/>
                </a:cubicBezTo>
                <a:cubicBezTo>
                  <a:pt x="877569" y="365625"/>
                  <a:pt x="674455" y="309137"/>
                  <a:pt x="532045" y="313932"/>
                </a:cubicBezTo>
                <a:cubicBezTo>
                  <a:pt x="389635" y="318727"/>
                  <a:pt x="211689" y="254195"/>
                  <a:pt x="0" y="313932"/>
                </a:cubicBezTo>
                <a:cubicBezTo>
                  <a:pt x="-15241" y="216135"/>
                  <a:pt x="29530" y="146926"/>
                  <a:pt x="0" y="0"/>
                </a:cubicBezTo>
                <a:close/>
              </a:path>
              <a:path w="3724316" h="313932" stroke="0" extrusionOk="0">
                <a:moveTo>
                  <a:pt x="0" y="0"/>
                </a:moveTo>
                <a:cubicBezTo>
                  <a:pt x="219758" y="-51869"/>
                  <a:pt x="348402" y="33550"/>
                  <a:pt x="494802" y="0"/>
                </a:cubicBezTo>
                <a:cubicBezTo>
                  <a:pt x="641202" y="-33550"/>
                  <a:pt x="810886" y="28099"/>
                  <a:pt x="989604" y="0"/>
                </a:cubicBezTo>
                <a:cubicBezTo>
                  <a:pt x="1168322" y="-28099"/>
                  <a:pt x="1433850" y="25902"/>
                  <a:pt x="1558892" y="0"/>
                </a:cubicBezTo>
                <a:cubicBezTo>
                  <a:pt x="1683934" y="-25902"/>
                  <a:pt x="1940632" y="43520"/>
                  <a:pt x="2090937" y="0"/>
                </a:cubicBezTo>
                <a:cubicBezTo>
                  <a:pt x="2241243" y="-43520"/>
                  <a:pt x="2312128" y="17426"/>
                  <a:pt x="2511253" y="0"/>
                </a:cubicBezTo>
                <a:cubicBezTo>
                  <a:pt x="2710378" y="-17426"/>
                  <a:pt x="2847434" y="27776"/>
                  <a:pt x="2931569" y="0"/>
                </a:cubicBezTo>
                <a:cubicBezTo>
                  <a:pt x="3015704" y="-27776"/>
                  <a:pt x="3436630" y="31673"/>
                  <a:pt x="3724316" y="0"/>
                </a:cubicBezTo>
                <a:cubicBezTo>
                  <a:pt x="3748225" y="108432"/>
                  <a:pt x="3719418" y="192574"/>
                  <a:pt x="3724316" y="313932"/>
                </a:cubicBezTo>
                <a:cubicBezTo>
                  <a:pt x="3575500" y="368682"/>
                  <a:pt x="3376369" y="300131"/>
                  <a:pt x="3155028" y="313932"/>
                </a:cubicBezTo>
                <a:cubicBezTo>
                  <a:pt x="2933687" y="327733"/>
                  <a:pt x="2883870" y="281403"/>
                  <a:pt x="2660226" y="313932"/>
                </a:cubicBezTo>
                <a:cubicBezTo>
                  <a:pt x="2436582" y="346461"/>
                  <a:pt x="2337922" y="264031"/>
                  <a:pt x="2128181" y="313932"/>
                </a:cubicBezTo>
                <a:cubicBezTo>
                  <a:pt x="1918441" y="363833"/>
                  <a:pt x="1897585" y="309990"/>
                  <a:pt x="1670622" y="313932"/>
                </a:cubicBezTo>
                <a:cubicBezTo>
                  <a:pt x="1443659" y="317874"/>
                  <a:pt x="1377773" y="295293"/>
                  <a:pt x="1213063" y="313932"/>
                </a:cubicBezTo>
                <a:cubicBezTo>
                  <a:pt x="1048353" y="332571"/>
                  <a:pt x="981299" y="278981"/>
                  <a:pt x="792747" y="313932"/>
                </a:cubicBezTo>
                <a:cubicBezTo>
                  <a:pt x="604195" y="348883"/>
                  <a:pt x="234621" y="243277"/>
                  <a:pt x="0" y="313932"/>
                </a:cubicBezTo>
                <a:cubicBezTo>
                  <a:pt x="-9617" y="215205"/>
                  <a:pt x="3549" y="101082"/>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1344670879">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40" dirty="0"/>
              <a:t>La violence illégale devient légitime</a:t>
            </a:r>
          </a:p>
        </p:txBody>
      </p:sp>
      <p:sp>
        <p:nvSpPr>
          <p:cNvPr id="20" name="ZoneTexte 19">
            <a:extLst>
              <a:ext uri="{FF2B5EF4-FFF2-40B4-BE49-F238E27FC236}">
                <a16:creationId xmlns:a16="http://schemas.microsoft.com/office/drawing/2014/main" id="{C68D8124-2EEA-44BC-A257-7B6D8BF29003}"/>
              </a:ext>
            </a:extLst>
          </p:cNvPr>
          <p:cNvSpPr txBox="1"/>
          <p:nvPr/>
        </p:nvSpPr>
        <p:spPr>
          <a:xfrm>
            <a:off x="2911626" y="3214193"/>
            <a:ext cx="1445472" cy="1200329"/>
          </a:xfrm>
          <a:custGeom>
            <a:avLst/>
            <a:gdLst>
              <a:gd name="connsiteX0" fmla="*/ 0 w 1445472"/>
              <a:gd name="connsiteY0" fmla="*/ 0 h 1200329"/>
              <a:gd name="connsiteX1" fmla="*/ 481824 w 1445472"/>
              <a:gd name="connsiteY1" fmla="*/ 0 h 1200329"/>
              <a:gd name="connsiteX2" fmla="*/ 992557 w 1445472"/>
              <a:gd name="connsiteY2" fmla="*/ 0 h 1200329"/>
              <a:gd name="connsiteX3" fmla="*/ 1445472 w 1445472"/>
              <a:gd name="connsiteY3" fmla="*/ 0 h 1200329"/>
              <a:gd name="connsiteX4" fmla="*/ 1445472 w 1445472"/>
              <a:gd name="connsiteY4" fmla="*/ 388106 h 1200329"/>
              <a:gd name="connsiteX5" fmla="*/ 1445472 w 1445472"/>
              <a:gd name="connsiteY5" fmla="*/ 752206 h 1200329"/>
              <a:gd name="connsiteX6" fmla="*/ 1445472 w 1445472"/>
              <a:gd name="connsiteY6" fmla="*/ 1200329 h 1200329"/>
              <a:gd name="connsiteX7" fmla="*/ 978103 w 1445472"/>
              <a:gd name="connsiteY7" fmla="*/ 1200329 h 1200329"/>
              <a:gd name="connsiteX8" fmla="*/ 481824 w 1445472"/>
              <a:gd name="connsiteY8" fmla="*/ 1200329 h 1200329"/>
              <a:gd name="connsiteX9" fmla="*/ 0 w 1445472"/>
              <a:gd name="connsiteY9" fmla="*/ 1200329 h 1200329"/>
              <a:gd name="connsiteX10" fmla="*/ 0 w 1445472"/>
              <a:gd name="connsiteY10" fmla="*/ 788216 h 1200329"/>
              <a:gd name="connsiteX11" fmla="*/ 0 w 1445472"/>
              <a:gd name="connsiteY11" fmla="*/ 388106 h 1200329"/>
              <a:gd name="connsiteX12" fmla="*/ 0 w 1445472"/>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5472" h="1200329" fill="none" extrusionOk="0">
                <a:moveTo>
                  <a:pt x="0" y="0"/>
                </a:moveTo>
                <a:cubicBezTo>
                  <a:pt x="112174" y="-46025"/>
                  <a:pt x="369399" y="35405"/>
                  <a:pt x="481824" y="0"/>
                </a:cubicBezTo>
                <a:cubicBezTo>
                  <a:pt x="594249" y="-35405"/>
                  <a:pt x="883110" y="24405"/>
                  <a:pt x="992557" y="0"/>
                </a:cubicBezTo>
                <a:cubicBezTo>
                  <a:pt x="1102004" y="-24405"/>
                  <a:pt x="1341137" y="24860"/>
                  <a:pt x="1445472" y="0"/>
                </a:cubicBezTo>
                <a:cubicBezTo>
                  <a:pt x="1470753" y="146641"/>
                  <a:pt x="1405800" y="212522"/>
                  <a:pt x="1445472" y="388106"/>
                </a:cubicBezTo>
                <a:cubicBezTo>
                  <a:pt x="1485144" y="563690"/>
                  <a:pt x="1433460" y="576732"/>
                  <a:pt x="1445472" y="752206"/>
                </a:cubicBezTo>
                <a:cubicBezTo>
                  <a:pt x="1457484" y="927680"/>
                  <a:pt x="1424693" y="979807"/>
                  <a:pt x="1445472" y="1200329"/>
                </a:cubicBezTo>
                <a:cubicBezTo>
                  <a:pt x="1343490" y="1238201"/>
                  <a:pt x="1121862" y="1188358"/>
                  <a:pt x="978103" y="1200329"/>
                </a:cubicBezTo>
                <a:cubicBezTo>
                  <a:pt x="834344" y="1212300"/>
                  <a:pt x="681042" y="1184493"/>
                  <a:pt x="481824" y="1200329"/>
                </a:cubicBezTo>
                <a:cubicBezTo>
                  <a:pt x="282606" y="1216165"/>
                  <a:pt x="102650" y="1172210"/>
                  <a:pt x="0" y="1200329"/>
                </a:cubicBezTo>
                <a:cubicBezTo>
                  <a:pt x="-40485" y="1006807"/>
                  <a:pt x="7405" y="916200"/>
                  <a:pt x="0" y="788216"/>
                </a:cubicBezTo>
                <a:cubicBezTo>
                  <a:pt x="-7405" y="660232"/>
                  <a:pt x="3705" y="523055"/>
                  <a:pt x="0" y="388106"/>
                </a:cubicBezTo>
                <a:cubicBezTo>
                  <a:pt x="-3705" y="253157"/>
                  <a:pt x="1985" y="179634"/>
                  <a:pt x="0" y="0"/>
                </a:cubicBezTo>
                <a:close/>
              </a:path>
              <a:path w="1445472" h="1200329" stroke="0" extrusionOk="0">
                <a:moveTo>
                  <a:pt x="0" y="0"/>
                </a:moveTo>
                <a:cubicBezTo>
                  <a:pt x="254372" y="-1824"/>
                  <a:pt x="313942" y="54964"/>
                  <a:pt x="510733" y="0"/>
                </a:cubicBezTo>
                <a:cubicBezTo>
                  <a:pt x="707524" y="-54964"/>
                  <a:pt x="883180" y="45028"/>
                  <a:pt x="978103" y="0"/>
                </a:cubicBezTo>
                <a:cubicBezTo>
                  <a:pt x="1073026" y="-45028"/>
                  <a:pt x="1255359" y="49714"/>
                  <a:pt x="1445472" y="0"/>
                </a:cubicBezTo>
                <a:cubicBezTo>
                  <a:pt x="1448976" y="196397"/>
                  <a:pt x="1435987" y="310042"/>
                  <a:pt x="1445472" y="400110"/>
                </a:cubicBezTo>
                <a:cubicBezTo>
                  <a:pt x="1454957" y="490178"/>
                  <a:pt x="1434708" y="714601"/>
                  <a:pt x="1445472" y="812223"/>
                </a:cubicBezTo>
                <a:cubicBezTo>
                  <a:pt x="1456236" y="909845"/>
                  <a:pt x="1405659" y="1040344"/>
                  <a:pt x="1445472" y="1200329"/>
                </a:cubicBezTo>
                <a:cubicBezTo>
                  <a:pt x="1305648" y="1260965"/>
                  <a:pt x="1108910" y="1170488"/>
                  <a:pt x="934739" y="1200329"/>
                </a:cubicBezTo>
                <a:cubicBezTo>
                  <a:pt x="760568" y="1230170"/>
                  <a:pt x="599020" y="1156317"/>
                  <a:pt x="467369" y="1200329"/>
                </a:cubicBezTo>
                <a:cubicBezTo>
                  <a:pt x="335718" y="1244341"/>
                  <a:pt x="160436" y="1162025"/>
                  <a:pt x="0" y="1200329"/>
                </a:cubicBezTo>
                <a:cubicBezTo>
                  <a:pt x="-8920" y="1080081"/>
                  <a:pt x="32229" y="908452"/>
                  <a:pt x="0" y="800219"/>
                </a:cubicBezTo>
                <a:cubicBezTo>
                  <a:pt x="-32229" y="691986"/>
                  <a:pt x="26860" y="470954"/>
                  <a:pt x="0" y="388106"/>
                </a:cubicBezTo>
                <a:cubicBezTo>
                  <a:pt x="-26860" y="305258"/>
                  <a:pt x="42005" y="190904"/>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2176504944">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40" dirty="0"/>
              <a:t>La révolution politique est liée à la notion de souveraineté populaire</a:t>
            </a:r>
          </a:p>
        </p:txBody>
      </p:sp>
      <p:sp>
        <p:nvSpPr>
          <p:cNvPr id="7" name="Rectangle 1">
            <a:extLst>
              <a:ext uri="{FF2B5EF4-FFF2-40B4-BE49-F238E27FC236}">
                <a16:creationId xmlns:a16="http://schemas.microsoft.com/office/drawing/2014/main" id="{2BE4976D-B2D8-BC9F-9662-8F5FEA01BF9F}"/>
              </a:ext>
            </a:extLst>
          </p:cNvPr>
          <p:cNvSpPr>
            <a:spLocks noChangeArrowheads="1"/>
          </p:cNvSpPr>
          <p:nvPr/>
        </p:nvSpPr>
        <p:spPr bwMode="auto">
          <a:xfrm>
            <a:off x="161477" y="165117"/>
            <a:ext cx="42907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1097280" eaLnBrk="0" fontAlgn="base" hangingPunct="0">
              <a:spcBef>
                <a:spcPts val="16"/>
              </a:spcBef>
              <a:spcAft>
                <a:spcPct val="0"/>
              </a:spcAft>
            </a:pPr>
            <a:r>
              <a:rPr lang="fr-FR" sz="2400" b="1" dirty="0">
                <a:solidFill>
                  <a:srgbClr val="00B0F0"/>
                </a:solidFill>
                <a:cs typeface="Calibri" panose="020F0502020204030204" pitchFamily="34" charset="0"/>
              </a:rPr>
              <a:t>Introduction : </a:t>
            </a:r>
            <a:r>
              <a:rPr lang="fr-FR" sz="2400" b="1" dirty="0">
                <a:solidFill>
                  <a:schemeClr val="bg1"/>
                </a:solidFill>
                <a:cs typeface="Calibri" panose="020F0502020204030204" pitchFamily="34" charset="0"/>
              </a:rPr>
              <a:t>qu’est-ce qu’une révolution ? </a:t>
            </a:r>
            <a:endParaRPr lang="fr-FR" sz="1440" b="1" i="1" dirty="0">
              <a:solidFill>
                <a:schemeClr val="bg1"/>
              </a:solidFill>
              <a:cs typeface="Calibri" panose="020F0502020204030204" pitchFamily="34" charset="0"/>
            </a:endParaRPr>
          </a:p>
        </p:txBody>
      </p:sp>
      <p:sp>
        <p:nvSpPr>
          <p:cNvPr id="4" name="ZoneTexte 3">
            <a:extLst>
              <a:ext uri="{FF2B5EF4-FFF2-40B4-BE49-F238E27FC236}">
                <a16:creationId xmlns:a16="http://schemas.microsoft.com/office/drawing/2014/main" id="{8A409F88-57AD-EB26-16CD-E3918990FFD0}"/>
              </a:ext>
            </a:extLst>
          </p:cNvPr>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15" name="ZoneTexte 14">
            <a:extLst>
              <a:ext uri="{FF2B5EF4-FFF2-40B4-BE49-F238E27FC236}">
                <a16:creationId xmlns:a16="http://schemas.microsoft.com/office/drawing/2014/main" id="{BC2710F3-D7D9-45BF-B450-5FF6ED42BC11}"/>
              </a:ext>
            </a:extLst>
          </p:cNvPr>
          <p:cNvSpPr txBox="1"/>
          <p:nvPr/>
        </p:nvSpPr>
        <p:spPr>
          <a:xfrm>
            <a:off x="458576" y="1118065"/>
            <a:ext cx="3943348" cy="535531"/>
          </a:xfrm>
          <a:custGeom>
            <a:avLst/>
            <a:gdLst>
              <a:gd name="connsiteX0" fmla="*/ 0 w 3943348"/>
              <a:gd name="connsiteY0" fmla="*/ 0 h 535531"/>
              <a:gd name="connsiteX1" fmla="*/ 445035 w 3943348"/>
              <a:gd name="connsiteY1" fmla="*/ 0 h 535531"/>
              <a:gd name="connsiteX2" fmla="*/ 890070 w 3943348"/>
              <a:gd name="connsiteY2" fmla="*/ 0 h 535531"/>
              <a:gd name="connsiteX3" fmla="*/ 1374538 w 3943348"/>
              <a:gd name="connsiteY3" fmla="*/ 0 h 535531"/>
              <a:gd name="connsiteX4" fmla="*/ 1937874 w 3943348"/>
              <a:gd name="connsiteY4" fmla="*/ 0 h 535531"/>
              <a:gd name="connsiteX5" fmla="*/ 2540643 w 3943348"/>
              <a:gd name="connsiteY5" fmla="*/ 0 h 535531"/>
              <a:gd name="connsiteX6" fmla="*/ 3103978 w 3943348"/>
              <a:gd name="connsiteY6" fmla="*/ 0 h 535531"/>
              <a:gd name="connsiteX7" fmla="*/ 3943348 w 3943348"/>
              <a:gd name="connsiteY7" fmla="*/ 0 h 535531"/>
              <a:gd name="connsiteX8" fmla="*/ 3943348 w 3943348"/>
              <a:gd name="connsiteY8" fmla="*/ 535531 h 535531"/>
              <a:gd name="connsiteX9" fmla="*/ 3419446 w 3943348"/>
              <a:gd name="connsiteY9" fmla="*/ 535531 h 535531"/>
              <a:gd name="connsiteX10" fmla="*/ 2816677 w 3943348"/>
              <a:gd name="connsiteY10" fmla="*/ 535531 h 535531"/>
              <a:gd name="connsiteX11" fmla="*/ 2332209 w 3943348"/>
              <a:gd name="connsiteY11" fmla="*/ 535531 h 535531"/>
              <a:gd name="connsiteX12" fmla="*/ 1690006 w 3943348"/>
              <a:gd name="connsiteY12" fmla="*/ 535531 h 535531"/>
              <a:gd name="connsiteX13" fmla="*/ 1087237 w 3943348"/>
              <a:gd name="connsiteY13" fmla="*/ 535531 h 535531"/>
              <a:gd name="connsiteX14" fmla="*/ 0 w 3943348"/>
              <a:gd name="connsiteY14" fmla="*/ 535531 h 535531"/>
              <a:gd name="connsiteX15" fmla="*/ 0 w 3943348"/>
              <a:gd name="connsiteY15" fmla="*/ 0 h 5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3348" h="535531" fill="none" extrusionOk="0">
                <a:moveTo>
                  <a:pt x="0" y="0"/>
                </a:moveTo>
                <a:cubicBezTo>
                  <a:pt x="114662" y="-10048"/>
                  <a:pt x="307713" y="15753"/>
                  <a:pt x="445035" y="0"/>
                </a:cubicBezTo>
                <a:cubicBezTo>
                  <a:pt x="582357" y="-15753"/>
                  <a:pt x="683063" y="16529"/>
                  <a:pt x="890070" y="0"/>
                </a:cubicBezTo>
                <a:cubicBezTo>
                  <a:pt x="1097077" y="-16529"/>
                  <a:pt x="1256046" y="43442"/>
                  <a:pt x="1374538" y="0"/>
                </a:cubicBezTo>
                <a:cubicBezTo>
                  <a:pt x="1493030" y="-43442"/>
                  <a:pt x="1656691" y="51785"/>
                  <a:pt x="1937874" y="0"/>
                </a:cubicBezTo>
                <a:cubicBezTo>
                  <a:pt x="2219057" y="-51785"/>
                  <a:pt x="2263292" y="8705"/>
                  <a:pt x="2540643" y="0"/>
                </a:cubicBezTo>
                <a:cubicBezTo>
                  <a:pt x="2817994" y="-8705"/>
                  <a:pt x="2828705" y="53969"/>
                  <a:pt x="3103978" y="0"/>
                </a:cubicBezTo>
                <a:cubicBezTo>
                  <a:pt x="3379251" y="-53969"/>
                  <a:pt x="3659505" y="60700"/>
                  <a:pt x="3943348" y="0"/>
                </a:cubicBezTo>
                <a:cubicBezTo>
                  <a:pt x="4004708" y="165285"/>
                  <a:pt x="3911109" y="310027"/>
                  <a:pt x="3943348" y="535531"/>
                </a:cubicBezTo>
                <a:cubicBezTo>
                  <a:pt x="3732177" y="592720"/>
                  <a:pt x="3657223" y="518293"/>
                  <a:pt x="3419446" y="535531"/>
                </a:cubicBezTo>
                <a:cubicBezTo>
                  <a:pt x="3181669" y="552769"/>
                  <a:pt x="3096865" y="494529"/>
                  <a:pt x="2816677" y="535531"/>
                </a:cubicBezTo>
                <a:cubicBezTo>
                  <a:pt x="2536489" y="576533"/>
                  <a:pt x="2489215" y="528432"/>
                  <a:pt x="2332209" y="535531"/>
                </a:cubicBezTo>
                <a:cubicBezTo>
                  <a:pt x="2175203" y="542630"/>
                  <a:pt x="1953813" y="482637"/>
                  <a:pt x="1690006" y="535531"/>
                </a:cubicBezTo>
                <a:cubicBezTo>
                  <a:pt x="1426199" y="588425"/>
                  <a:pt x="1326156" y="528330"/>
                  <a:pt x="1087237" y="535531"/>
                </a:cubicBezTo>
                <a:cubicBezTo>
                  <a:pt x="848318" y="542732"/>
                  <a:pt x="230885" y="465644"/>
                  <a:pt x="0" y="535531"/>
                </a:cubicBezTo>
                <a:cubicBezTo>
                  <a:pt x="-39192" y="364252"/>
                  <a:pt x="30665" y="134197"/>
                  <a:pt x="0" y="0"/>
                </a:cubicBezTo>
                <a:close/>
              </a:path>
              <a:path w="3943348" h="535531" stroke="0" extrusionOk="0">
                <a:moveTo>
                  <a:pt x="0" y="0"/>
                </a:moveTo>
                <a:cubicBezTo>
                  <a:pt x="200785" y="-1066"/>
                  <a:pt x="388435" y="4968"/>
                  <a:pt x="563335" y="0"/>
                </a:cubicBezTo>
                <a:cubicBezTo>
                  <a:pt x="738235" y="-4968"/>
                  <a:pt x="858489" y="39"/>
                  <a:pt x="1126671" y="0"/>
                </a:cubicBezTo>
                <a:cubicBezTo>
                  <a:pt x="1394853" y="-39"/>
                  <a:pt x="1474499" y="51008"/>
                  <a:pt x="1611139" y="0"/>
                </a:cubicBezTo>
                <a:cubicBezTo>
                  <a:pt x="1747779" y="-51008"/>
                  <a:pt x="2007934" y="67426"/>
                  <a:pt x="2174475" y="0"/>
                </a:cubicBezTo>
                <a:cubicBezTo>
                  <a:pt x="2341016" y="-67426"/>
                  <a:pt x="2462632" y="15663"/>
                  <a:pt x="2698377" y="0"/>
                </a:cubicBezTo>
                <a:cubicBezTo>
                  <a:pt x="2934122" y="-15663"/>
                  <a:pt x="3014715" y="48126"/>
                  <a:pt x="3222279" y="0"/>
                </a:cubicBezTo>
                <a:cubicBezTo>
                  <a:pt x="3429843" y="-48126"/>
                  <a:pt x="3646415" y="74891"/>
                  <a:pt x="3943348" y="0"/>
                </a:cubicBezTo>
                <a:cubicBezTo>
                  <a:pt x="3989429" y="118344"/>
                  <a:pt x="3912930" y="343920"/>
                  <a:pt x="3943348" y="535531"/>
                </a:cubicBezTo>
                <a:cubicBezTo>
                  <a:pt x="3814700" y="553592"/>
                  <a:pt x="3704879" y="513293"/>
                  <a:pt x="3498313" y="535531"/>
                </a:cubicBezTo>
                <a:cubicBezTo>
                  <a:pt x="3291747" y="557769"/>
                  <a:pt x="3135583" y="532830"/>
                  <a:pt x="2856111" y="535531"/>
                </a:cubicBezTo>
                <a:cubicBezTo>
                  <a:pt x="2576639" y="538232"/>
                  <a:pt x="2561741" y="525401"/>
                  <a:pt x="2332209" y="535531"/>
                </a:cubicBezTo>
                <a:cubicBezTo>
                  <a:pt x="2102677" y="545661"/>
                  <a:pt x="1949401" y="509478"/>
                  <a:pt x="1729440" y="535531"/>
                </a:cubicBezTo>
                <a:cubicBezTo>
                  <a:pt x="1509479" y="561584"/>
                  <a:pt x="1311691" y="493927"/>
                  <a:pt x="1126671" y="535531"/>
                </a:cubicBezTo>
                <a:cubicBezTo>
                  <a:pt x="941651" y="577135"/>
                  <a:pt x="623896" y="506186"/>
                  <a:pt x="484468" y="535531"/>
                </a:cubicBezTo>
                <a:cubicBezTo>
                  <a:pt x="345040" y="564876"/>
                  <a:pt x="231573" y="499368"/>
                  <a:pt x="0" y="535531"/>
                </a:cubicBezTo>
                <a:cubicBezTo>
                  <a:pt x="-14286" y="307076"/>
                  <a:pt x="28959" y="205313"/>
                  <a:pt x="0" y="0"/>
                </a:cubicBezTo>
                <a:close/>
              </a:path>
            </a:pathLst>
          </a:custGeom>
          <a:solidFill>
            <a:schemeClr val="bg1"/>
          </a:solidFill>
          <a:ln w="57150">
            <a:solidFill>
              <a:srgbClr val="0070C0"/>
            </a:solidFill>
            <a:extLst>
              <a:ext uri="{C807C97D-BFC1-408E-A445-0C87EB9F89A2}">
                <ask:lineSketchStyleProps xmlns:ask="http://schemas.microsoft.com/office/drawing/2018/sketchyshapes" sd="417331628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40" dirty="0"/>
              <a:t>Ni une révolte, ni un coup d’État, ni une insurrection</a:t>
            </a:r>
          </a:p>
        </p:txBody>
      </p:sp>
      <p:sp>
        <p:nvSpPr>
          <p:cNvPr id="5" name="Flèche : droite rayée 4">
            <a:extLst>
              <a:ext uri="{FF2B5EF4-FFF2-40B4-BE49-F238E27FC236}">
                <a16:creationId xmlns:a16="http://schemas.microsoft.com/office/drawing/2014/main" id="{AEEE2003-AE17-98D1-C509-40BB640EB4EC}"/>
              </a:ext>
            </a:extLst>
          </p:cNvPr>
          <p:cNvSpPr/>
          <p:nvPr/>
        </p:nvSpPr>
        <p:spPr>
          <a:xfrm rot="5400000">
            <a:off x="639044" y="2831805"/>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6" name="Flèche : droite rayée 5">
            <a:extLst>
              <a:ext uri="{FF2B5EF4-FFF2-40B4-BE49-F238E27FC236}">
                <a16:creationId xmlns:a16="http://schemas.microsoft.com/office/drawing/2014/main" id="{C9ECA73D-7AF1-5F83-9267-3F998592DCC5}"/>
              </a:ext>
            </a:extLst>
          </p:cNvPr>
          <p:cNvSpPr/>
          <p:nvPr/>
        </p:nvSpPr>
        <p:spPr>
          <a:xfrm rot="5400000">
            <a:off x="3410569" y="2806339"/>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13" name="Flèche : droite rayée 12">
            <a:extLst>
              <a:ext uri="{FF2B5EF4-FFF2-40B4-BE49-F238E27FC236}">
                <a16:creationId xmlns:a16="http://schemas.microsoft.com/office/drawing/2014/main" id="{51BCDCD9-B58A-7FCA-692A-B55FF5D270E9}"/>
              </a:ext>
            </a:extLst>
          </p:cNvPr>
          <p:cNvSpPr/>
          <p:nvPr/>
        </p:nvSpPr>
        <p:spPr>
          <a:xfrm rot="5400000">
            <a:off x="662983" y="4465255"/>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23" name="Flèche : droite rayée 22">
            <a:extLst>
              <a:ext uri="{FF2B5EF4-FFF2-40B4-BE49-F238E27FC236}">
                <a16:creationId xmlns:a16="http://schemas.microsoft.com/office/drawing/2014/main" id="{104FB327-2E25-7364-F9BE-61C0D252DB59}"/>
              </a:ext>
            </a:extLst>
          </p:cNvPr>
          <p:cNvSpPr/>
          <p:nvPr/>
        </p:nvSpPr>
        <p:spPr>
          <a:xfrm rot="5400000">
            <a:off x="1899906" y="4441674"/>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24" name="Flèche : droite rayée 23">
            <a:extLst>
              <a:ext uri="{FF2B5EF4-FFF2-40B4-BE49-F238E27FC236}">
                <a16:creationId xmlns:a16="http://schemas.microsoft.com/office/drawing/2014/main" id="{1B08A572-B072-9800-C5E7-9D5A32DF1798}"/>
              </a:ext>
            </a:extLst>
          </p:cNvPr>
          <p:cNvSpPr/>
          <p:nvPr/>
        </p:nvSpPr>
        <p:spPr>
          <a:xfrm rot="5400000">
            <a:off x="3384067" y="4452145"/>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27" name="Flèche : droite rayée 26">
            <a:extLst>
              <a:ext uri="{FF2B5EF4-FFF2-40B4-BE49-F238E27FC236}">
                <a16:creationId xmlns:a16="http://schemas.microsoft.com/office/drawing/2014/main" id="{A08C8276-A8DB-0058-4506-C82FCEA934B3}"/>
              </a:ext>
            </a:extLst>
          </p:cNvPr>
          <p:cNvSpPr/>
          <p:nvPr/>
        </p:nvSpPr>
        <p:spPr>
          <a:xfrm rot="5400000">
            <a:off x="2102434" y="5812261"/>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28" name="Flèche : droite rayée 27">
            <a:extLst>
              <a:ext uri="{FF2B5EF4-FFF2-40B4-BE49-F238E27FC236}">
                <a16:creationId xmlns:a16="http://schemas.microsoft.com/office/drawing/2014/main" id="{52098F31-B270-832B-EF9C-726FCAB32E75}"/>
              </a:ext>
            </a:extLst>
          </p:cNvPr>
          <p:cNvSpPr/>
          <p:nvPr/>
        </p:nvSpPr>
        <p:spPr>
          <a:xfrm rot="5400000">
            <a:off x="1946439" y="2806338"/>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
        <p:nvSpPr>
          <p:cNvPr id="30" name="Flèche : droite rayée 29">
            <a:extLst>
              <a:ext uri="{FF2B5EF4-FFF2-40B4-BE49-F238E27FC236}">
                <a16:creationId xmlns:a16="http://schemas.microsoft.com/office/drawing/2014/main" id="{95BDD362-573C-D9AB-85ED-22EDA358BB3D}"/>
              </a:ext>
            </a:extLst>
          </p:cNvPr>
          <p:cNvSpPr/>
          <p:nvPr/>
        </p:nvSpPr>
        <p:spPr>
          <a:xfrm rot="5400000">
            <a:off x="2020513" y="1678629"/>
            <a:ext cx="572692" cy="345109"/>
          </a:xfrm>
          <a:prstGeom prst="stripedRightArrow">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dirty="0"/>
          </a:p>
        </p:txBody>
      </p:sp>
    </p:spTree>
    <p:extLst>
      <p:ext uri="{BB962C8B-B14F-4D97-AF65-F5344CB8AC3E}">
        <p14:creationId xmlns:p14="http://schemas.microsoft.com/office/powerpoint/2010/main" val="28274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20</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3" name="Image 2" descr="Une image contenant texte, capture d’écran, Police, Parallèle&#10;&#10;Description générée automatiquement">
            <a:extLst>
              <a:ext uri="{FF2B5EF4-FFF2-40B4-BE49-F238E27FC236}">
                <a16:creationId xmlns:a16="http://schemas.microsoft.com/office/drawing/2014/main" id="{27F70E15-B32E-5AAD-3503-F48296451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1424" y="223350"/>
            <a:ext cx="1690264" cy="6472292"/>
          </a:xfrm>
          <a:prstGeom prst="rect">
            <a:avLst/>
          </a:prstGeom>
        </p:spPr>
      </p:pic>
      <p:pic>
        <p:nvPicPr>
          <p:cNvPr id="2" name="Image 1" descr="Une image contenant texte, croquis, dessin, illustration&#10;&#10;Description générée automatiquement">
            <a:extLst>
              <a:ext uri="{FF2B5EF4-FFF2-40B4-BE49-F238E27FC236}">
                <a16:creationId xmlns:a16="http://schemas.microsoft.com/office/drawing/2014/main" id="{49C22BFD-90FB-92CE-CE9F-F6F112CC8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964" y="484972"/>
            <a:ext cx="2131592" cy="6060532"/>
          </a:xfrm>
          <a:prstGeom prst="rect">
            <a:avLst/>
          </a:prstGeom>
        </p:spPr>
      </p:pic>
      <p:pic>
        <p:nvPicPr>
          <p:cNvPr id="5" name="Image 4" descr="Une image contenant texte, habits, skier, chaussures&#10;&#10;Description générée automatiquement">
            <a:extLst>
              <a:ext uri="{FF2B5EF4-FFF2-40B4-BE49-F238E27FC236}">
                <a16:creationId xmlns:a16="http://schemas.microsoft.com/office/drawing/2014/main" id="{F2E20D43-7B71-63FC-9D0A-4B292A8BD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64" y="525658"/>
            <a:ext cx="2260490" cy="5937033"/>
          </a:xfrm>
          <a:prstGeom prst="rect">
            <a:avLst/>
          </a:prstGeom>
        </p:spPr>
      </p:pic>
    </p:spTree>
    <p:extLst>
      <p:ext uri="{BB962C8B-B14F-4D97-AF65-F5344CB8AC3E}">
        <p14:creationId xmlns:p14="http://schemas.microsoft.com/office/powerpoint/2010/main" val="190546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21</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2" name="Image 1" descr="Une image contenant texte, intérieur&#10;&#10;Description générée automatiquement">
            <a:extLst>
              <a:ext uri="{FF2B5EF4-FFF2-40B4-BE49-F238E27FC236}">
                <a16:creationId xmlns:a16="http://schemas.microsoft.com/office/drawing/2014/main" id="{0E5F78C8-1B2E-720C-EA21-5A2D45583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368" y="453720"/>
            <a:ext cx="4786820" cy="6068291"/>
          </a:xfrm>
          <a:prstGeom prst="rect">
            <a:avLst/>
          </a:prstGeom>
        </p:spPr>
      </p:pic>
    </p:spTree>
    <p:extLst>
      <p:ext uri="{BB962C8B-B14F-4D97-AF65-F5344CB8AC3E}">
        <p14:creationId xmlns:p14="http://schemas.microsoft.com/office/powerpoint/2010/main" val="24237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22</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5" name="Image 4" descr="Une image contenant art, personne, statue, sculpture&#10;&#10;Description générée automatiquement">
            <a:extLst>
              <a:ext uri="{FF2B5EF4-FFF2-40B4-BE49-F238E27FC236}">
                <a16:creationId xmlns:a16="http://schemas.microsoft.com/office/drawing/2014/main" id="{A332D6B4-4964-C295-F7EA-8B413CCB5D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8" y="334835"/>
            <a:ext cx="5131463" cy="6041712"/>
          </a:xfrm>
          <a:prstGeom prst="rect">
            <a:avLst/>
          </a:prstGeom>
        </p:spPr>
      </p:pic>
      <p:pic>
        <p:nvPicPr>
          <p:cNvPr id="4" name="Image 3" descr="Une image contenant croquis, dessin, Création de costumes, habits&#10;&#10;Description générée automatiquement">
            <a:extLst>
              <a:ext uri="{FF2B5EF4-FFF2-40B4-BE49-F238E27FC236}">
                <a16:creationId xmlns:a16="http://schemas.microsoft.com/office/drawing/2014/main" id="{F460A9C3-507C-DEF2-E63C-ED81BD203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563" y="780968"/>
            <a:ext cx="3374916" cy="4774978"/>
          </a:xfrm>
          <a:prstGeom prst="rect">
            <a:avLst/>
          </a:prstGeom>
        </p:spPr>
      </p:pic>
    </p:spTree>
    <p:extLst>
      <p:ext uri="{BB962C8B-B14F-4D97-AF65-F5344CB8AC3E}">
        <p14:creationId xmlns:p14="http://schemas.microsoft.com/office/powerpoint/2010/main" val="281369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23</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4" name="Image 3" descr="Une image contenant texte, homme, lettre, personne&#10;&#10;Description générée automatiquement">
            <a:extLst>
              <a:ext uri="{FF2B5EF4-FFF2-40B4-BE49-F238E27FC236}">
                <a16:creationId xmlns:a16="http://schemas.microsoft.com/office/drawing/2014/main" id="{4914B521-7879-D1F4-5062-57C7C35DE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598" y="573625"/>
            <a:ext cx="4408227" cy="6052710"/>
          </a:xfrm>
          <a:prstGeom prst="rect">
            <a:avLst/>
          </a:prstGeom>
        </p:spPr>
      </p:pic>
      <p:pic>
        <p:nvPicPr>
          <p:cNvPr id="6" name="Image 5" descr="Une image contenant texte, lettre, écriture manuscrite, papier&#10;&#10;Description générée automatiquement">
            <a:extLst>
              <a:ext uri="{FF2B5EF4-FFF2-40B4-BE49-F238E27FC236}">
                <a16:creationId xmlns:a16="http://schemas.microsoft.com/office/drawing/2014/main" id="{94562073-351F-EB68-B332-010CF5F11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32" y="250232"/>
            <a:ext cx="4263474" cy="6418527"/>
          </a:xfrm>
          <a:prstGeom prst="rect">
            <a:avLst/>
          </a:prstGeom>
        </p:spPr>
      </p:pic>
    </p:spTree>
    <p:extLst>
      <p:ext uri="{BB962C8B-B14F-4D97-AF65-F5344CB8AC3E}">
        <p14:creationId xmlns:p14="http://schemas.microsoft.com/office/powerpoint/2010/main" val="173951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24</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pic>
        <p:nvPicPr>
          <p:cNvPr id="3" name="Image 2" descr="Une image contenant carte&#10;&#10;Description générée automatiquement">
            <a:extLst>
              <a:ext uri="{FF2B5EF4-FFF2-40B4-BE49-F238E27FC236}">
                <a16:creationId xmlns:a16="http://schemas.microsoft.com/office/drawing/2014/main" id="{60E19CB4-2786-5C2B-8811-A590A5C5D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7" y="410557"/>
            <a:ext cx="9028645" cy="4766071"/>
          </a:xfrm>
          <a:prstGeom prst="rect">
            <a:avLst/>
          </a:prstGeom>
        </p:spPr>
      </p:pic>
      <p:pic>
        <p:nvPicPr>
          <p:cNvPr id="5" name="Image 4" descr="Une image contenant peinture, texte, art, Visage humain&#10;&#10;Description générée automatiquement">
            <a:extLst>
              <a:ext uri="{FF2B5EF4-FFF2-40B4-BE49-F238E27FC236}">
                <a16:creationId xmlns:a16="http://schemas.microsoft.com/office/drawing/2014/main" id="{14AEA4D1-FD1D-3B3E-F1B6-1B6AF6818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965" y="5304308"/>
            <a:ext cx="1464944" cy="1464944"/>
          </a:xfrm>
          <a:prstGeom prst="rect">
            <a:avLst/>
          </a:prstGeom>
        </p:spPr>
      </p:pic>
      <p:pic>
        <p:nvPicPr>
          <p:cNvPr id="6" name="Image 5" descr="Une image contenant portrait, peinture, Visage humain, homme&#10;&#10;Description générée automatiquement">
            <a:extLst>
              <a:ext uri="{FF2B5EF4-FFF2-40B4-BE49-F238E27FC236}">
                <a16:creationId xmlns:a16="http://schemas.microsoft.com/office/drawing/2014/main" id="{A7F737F6-B84B-8978-4FFA-1907487EA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034" y="5304308"/>
            <a:ext cx="1465200" cy="1465200"/>
          </a:xfrm>
          <a:prstGeom prst="rect">
            <a:avLst/>
          </a:prstGeom>
        </p:spPr>
      </p:pic>
    </p:spTree>
    <p:extLst>
      <p:ext uri="{BB962C8B-B14F-4D97-AF65-F5344CB8AC3E}">
        <p14:creationId xmlns:p14="http://schemas.microsoft.com/office/powerpoint/2010/main" val="25196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a:extLst>
              <a:ext uri="{FF2B5EF4-FFF2-40B4-BE49-F238E27FC236}">
                <a16:creationId xmlns:a16="http://schemas.microsoft.com/office/drawing/2014/main" id="{0F063232-76A9-4FDB-AE5A-5EA99DC62681}"/>
              </a:ext>
            </a:extLst>
          </p:cNvPr>
          <p:cNvSpPr>
            <a:spLocks noGrp="1"/>
          </p:cNvSpPr>
          <p:nvPr>
            <p:ph type="sldNum" sz="quarter" idx="12"/>
          </p:nvPr>
        </p:nvSpPr>
        <p:spPr>
          <a:xfrm>
            <a:off x="7010400" y="6546782"/>
            <a:ext cx="2133600" cy="304271"/>
          </a:xfrm>
        </p:spPr>
        <p:txBody>
          <a:bodyPr/>
          <a:lstStyle/>
          <a:p>
            <a:fld id="{E892C5C6-1BE3-49AE-A9EF-8E26FF256612}" type="slidenum">
              <a:rPr lang="fr-FR" smtClean="0"/>
              <a:pPr/>
              <a:t>3</a:t>
            </a:fld>
            <a:endParaRPr lang="fr-FR" dirty="0"/>
          </a:p>
        </p:txBody>
      </p:sp>
      <p:sp>
        <p:nvSpPr>
          <p:cNvPr id="2" name="Rectangle 1">
            <a:extLst>
              <a:ext uri="{FF2B5EF4-FFF2-40B4-BE49-F238E27FC236}">
                <a16:creationId xmlns:a16="http://schemas.microsoft.com/office/drawing/2014/main" id="{F8379BE7-83C3-F4B2-7714-7FD715E46122}"/>
              </a:ext>
            </a:extLst>
          </p:cNvPr>
          <p:cNvSpPr>
            <a:spLocks noChangeArrowheads="1"/>
          </p:cNvSpPr>
          <p:nvPr/>
        </p:nvSpPr>
        <p:spPr bwMode="auto">
          <a:xfrm>
            <a:off x="130923" y="263218"/>
            <a:ext cx="875245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Des Français divisés : </a:t>
            </a:r>
            <a:r>
              <a:rPr lang="fr-FR" sz="2400" dirty="0">
                <a:solidFill>
                  <a:schemeClr val="bg1"/>
                </a:solidFill>
                <a:ea typeface="Calibri" pitchFamily="34" charset="0"/>
                <a:cs typeface="Calibri" pitchFamily="34" charset="0"/>
              </a:rPr>
              <a:t>contre la révolution, pour la révolution…</a:t>
            </a:r>
            <a:endParaRPr lang="fr-FR" sz="2400" dirty="0">
              <a:solidFill>
                <a:schemeClr val="bg1"/>
              </a:solidFill>
              <a:cs typeface="Arial" pitchFamily="34" charset="0"/>
            </a:endParaRPr>
          </a:p>
        </p:txBody>
      </p:sp>
      <p:cxnSp>
        <p:nvCxnSpPr>
          <p:cNvPr id="6" name="Connecteur droit avec flèche 5">
            <a:extLst>
              <a:ext uri="{FF2B5EF4-FFF2-40B4-BE49-F238E27FC236}">
                <a16:creationId xmlns:a16="http://schemas.microsoft.com/office/drawing/2014/main" id="{9F3E3BBC-6522-459B-0E82-2D62A2202FEF}"/>
              </a:ext>
            </a:extLst>
          </p:cNvPr>
          <p:cNvCxnSpPr>
            <a:cxnSpLocks/>
          </p:cNvCxnSpPr>
          <p:nvPr/>
        </p:nvCxnSpPr>
        <p:spPr>
          <a:xfrm flipV="1">
            <a:off x="1812642" y="906332"/>
            <a:ext cx="6554" cy="18086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725D6C0-D840-CC94-3C6C-003A682D98E9}"/>
              </a:ext>
            </a:extLst>
          </p:cNvPr>
          <p:cNvCxnSpPr>
            <a:cxnSpLocks/>
          </p:cNvCxnSpPr>
          <p:nvPr/>
        </p:nvCxnSpPr>
        <p:spPr>
          <a:xfrm>
            <a:off x="1811534" y="2784617"/>
            <a:ext cx="11840" cy="84040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7FB5FA94-B133-ACCC-F342-FDE6E21EDBD4}"/>
              </a:ext>
            </a:extLst>
          </p:cNvPr>
          <p:cNvSpPr txBox="1"/>
          <p:nvPr/>
        </p:nvSpPr>
        <p:spPr>
          <a:xfrm>
            <a:off x="1952394" y="2783416"/>
            <a:ext cx="777686" cy="424732"/>
          </a:xfrm>
          <a:prstGeom prst="rect">
            <a:avLst/>
          </a:prstGeom>
          <a:solidFill>
            <a:schemeClr val="bg1"/>
          </a:solidFill>
        </p:spPr>
        <p:txBody>
          <a:bodyPr wrap="square" rtlCol="0">
            <a:spAutoFit/>
          </a:bodyPr>
          <a:lstStyle/>
          <a:p>
            <a:endParaRPr lang="fr-FR" sz="2160" dirty="0"/>
          </a:p>
        </p:txBody>
      </p:sp>
      <p:sp>
        <p:nvSpPr>
          <p:cNvPr id="30" name="ZoneTexte 29">
            <a:extLst>
              <a:ext uri="{FF2B5EF4-FFF2-40B4-BE49-F238E27FC236}">
                <a16:creationId xmlns:a16="http://schemas.microsoft.com/office/drawing/2014/main" id="{76FE4694-B507-D509-C740-B90267AD427F}"/>
              </a:ext>
            </a:extLst>
          </p:cNvPr>
          <p:cNvSpPr txBox="1"/>
          <p:nvPr/>
        </p:nvSpPr>
        <p:spPr>
          <a:xfrm>
            <a:off x="3661839" y="5604467"/>
            <a:ext cx="1443241" cy="461665"/>
          </a:xfrm>
          <a:prstGeom prst="rect">
            <a:avLst/>
          </a:prstGeom>
          <a:noFill/>
          <a:ln w="38100">
            <a:solidFill>
              <a:srgbClr val="FF0000"/>
            </a:solidFill>
          </a:ln>
        </p:spPr>
        <p:txBody>
          <a:bodyPr wrap="square" rtlCol="0">
            <a:spAutoFit/>
          </a:bodyPr>
          <a:lstStyle/>
          <a:p>
            <a:pPr algn="ctr"/>
            <a:r>
              <a:rPr lang="fr-FR" sz="1200" dirty="0">
                <a:solidFill>
                  <a:schemeClr val="bg1"/>
                </a:solidFill>
              </a:rPr>
              <a:t>Robespierre </a:t>
            </a:r>
          </a:p>
          <a:p>
            <a:pPr algn="ctr"/>
            <a:r>
              <a:rPr lang="fr-FR" sz="1200" dirty="0">
                <a:solidFill>
                  <a:schemeClr val="bg1"/>
                </a:solidFill>
              </a:rPr>
              <a:t>1758-1794</a:t>
            </a:r>
          </a:p>
        </p:txBody>
      </p:sp>
      <p:sp>
        <p:nvSpPr>
          <p:cNvPr id="32" name="ZoneTexte 31">
            <a:extLst>
              <a:ext uri="{FF2B5EF4-FFF2-40B4-BE49-F238E27FC236}">
                <a16:creationId xmlns:a16="http://schemas.microsoft.com/office/drawing/2014/main" id="{C673E6C1-EE8B-843E-5222-110276210E39}"/>
              </a:ext>
            </a:extLst>
          </p:cNvPr>
          <p:cNvSpPr txBox="1"/>
          <p:nvPr/>
        </p:nvSpPr>
        <p:spPr>
          <a:xfrm>
            <a:off x="1952394" y="2260988"/>
            <a:ext cx="777686" cy="424732"/>
          </a:xfrm>
          <a:prstGeom prst="rect">
            <a:avLst/>
          </a:prstGeom>
          <a:solidFill>
            <a:schemeClr val="accent1">
              <a:lumMod val="40000"/>
              <a:lumOff val="60000"/>
            </a:schemeClr>
          </a:solidFill>
        </p:spPr>
        <p:txBody>
          <a:bodyPr wrap="square" rtlCol="0">
            <a:spAutoFit/>
          </a:bodyPr>
          <a:lstStyle/>
          <a:p>
            <a:endParaRPr lang="fr-FR" sz="2160" dirty="0"/>
          </a:p>
        </p:txBody>
      </p:sp>
      <p:sp>
        <p:nvSpPr>
          <p:cNvPr id="20" name="Rectangle 19">
            <a:extLst>
              <a:ext uri="{FF2B5EF4-FFF2-40B4-BE49-F238E27FC236}">
                <a16:creationId xmlns:a16="http://schemas.microsoft.com/office/drawing/2014/main" id="{B51360A7-3ED8-064C-7B18-5EC7B358851B}"/>
              </a:ext>
            </a:extLst>
          </p:cNvPr>
          <p:cNvSpPr/>
          <p:nvPr/>
        </p:nvSpPr>
        <p:spPr>
          <a:xfrm>
            <a:off x="1728098" y="1964092"/>
            <a:ext cx="1017092" cy="199199"/>
          </a:xfrm>
          <a:custGeom>
            <a:avLst/>
            <a:gdLst>
              <a:gd name="connsiteX0" fmla="*/ 0 w 1017092"/>
              <a:gd name="connsiteY0" fmla="*/ 0 h 199199"/>
              <a:gd name="connsiteX1" fmla="*/ 478033 w 1017092"/>
              <a:gd name="connsiteY1" fmla="*/ 0 h 199199"/>
              <a:gd name="connsiteX2" fmla="*/ 1017092 w 1017092"/>
              <a:gd name="connsiteY2" fmla="*/ 0 h 199199"/>
              <a:gd name="connsiteX3" fmla="*/ 1017092 w 1017092"/>
              <a:gd name="connsiteY3" fmla="*/ 199199 h 199199"/>
              <a:gd name="connsiteX4" fmla="*/ 528888 w 1017092"/>
              <a:gd name="connsiteY4" fmla="*/ 199199 h 199199"/>
              <a:gd name="connsiteX5" fmla="*/ 0 w 1017092"/>
              <a:gd name="connsiteY5" fmla="*/ 199199 h 199199"/>
              <a:gd name="connsiteX6" fmla="*/ 0 w 1017092"/>
              <a:gd name="connsiteY6" fmla="*/ 0 h 19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092" h="199199" extrusionOk="0">
                <a:moveTo>
                  <a:pt x="0" y="0"/>
                </a:moveTo>
                <a:cubicBezTo>
                  <a:pt x="112194" y="-43869"/>
                  <a:pt x="268070" y="35487"/>
                  <a:pt x="478033" y="0"/>
                </a:cubicBezTo>
                <a:cubicBezTo>
                  <a:pt x="687996" y="-35487"/>
                  <a:pt x="861800" y="55208"/>
                  <a:pt x="1017092" y="0"/>
                </a:cubicBezTo>
                <a:cubicBezTo>
                  <a:pt x="1039858" y="99187"/>
                  <a:pt x="1016710" y="103019"/>
                  <a:pt x="1017092" y="199199"/>
                </a:cubicBezTo>
                <a:cubicBezTo>
                  <a:pt x="813342" y="254258"/>
                  <a:pt x="738216" y="195079"/>
                  <a:pt x="528888" y="199199"/>
                </a:cubicBezTo>
                <a:cubicBezTo>
                  <a:pt x="319560" y="203319"/>
                  <a:pt x="192116" y="191767"/>
                  <a:pt x="0" y="199199"/>
                </a:cubicBezTo>
                <a:cubicBezTo>
                  <a:pt x="-1231" y="158278"/>
                  <a:pt x="21191" y="78748"/>
                  <a:pt x="0" y="0"/>
                </a:cubicBezTo>
                <a:close/>
              </a:path>
            </a:pathLst>
          </a:custGeom>
          <a:noFill/>
          <a:ln>
            <a:solidFill>
              <a:schemeClr val="bg1"/>
            </a:solidFill>
            <a:extLst>
              <a:ext uri="{C807C97D-BFC1-408E-A445-0C87EB9F89A2}">
                <ask:lineSketchStyleProps xmlns:ask="http://schemas.microsoft.com/office/drawing/2018/sketchyshapes" sd="12669278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chemeClr val="accent2">
                    <a:lumMod val="40000"/>
                    <a:lumOff val="60000"/>
                  </a:schemeClr>
                </a:solidFill>
              </a:rPr>
              <a:t>Plus de roi</a:t>
            </a:r>
          </a:p>
        </p:txBody>
      </p:sp>
      <p:sp>
        <p:nvSpPr>
          <p:cNvPr id="33" name="ZoneTexte 32">
            <a:extLst>
              <a:ext uri="{FF2B5EF4-FFF2-40B4-BE49-F238E27FC236}">
                <a16:creationId xmlns:a16="http://schemas.microsoft.com/office/drawing/2014/main" id="{197C04E4-1ABB-3DAC-8EFB-AE67347AEFAB}"/>
              </a:ext>
            </a:extLst>
          </p:cNvPr>
          <p:cNvSpPr txBox="1"/>
          <p:nvPr/>
        </p:nvSpPr>
        <p:spPr>
          <a:xfrm>
            <a:off x="1952394" y="1483558"/>
            <a:ext cx="777686" cy="424732"/>
          </a:xfrm>
          <a:prstGeom prst="rect">
            <a:avLst/>
          </a:prstGeom>
          <a:solidFill>
            <a:schemeClr val="accent1">
              <a:lumMod val="75000"/>
            </a:schemeClr>
          </a:solidFill>
        </p:spPr>
        <p:txBody>
          <a:bodyPr wrap="square" rtlCol="0">
            <a:spAutoFit/>
          </a:bodyPr>
          <a:lstStyle/>
          <a:p>
            <a:endParaRPr lang="fr-FR" sz="2160" dirty="0"/>
          </a:p>
        </p:txBody>
      </p:sp>
      <p:sp>
        <p:nvSpPr>
          <p:cNvPr id="34" name="ZoneTexte 33">
            <a:extLst>
              <a:ext uri="{FF2B5EF4-FFF2-40B4-BE49-F238E27FC236}">
                <a16:creationId xmlns:a16="http://schemas.microsoft.com/office/drawing/2014/main" id="{4C47A3AB-BA05-FB7C-2CD0-B450E2AB5DE3}"/>
              </a:ext>
            </a:extLst>
          </p:cNvPr>
          <p:cNvSpPr txBox="1"/>
          <p:nvPr/>
        </p:nvSpPr>
        <p:spPr>
          <a:xfrm>
            <a:off x="1967504" y="981235"/>
            <a:ext cx="777686" cy="424732"/>
          </a:xfrm>
          <a:prstGeom prst="rect">
            <a:avLst/>
          </a:prstGeom>
          <a:solidFill>
            <a:srgbClr val="FF0000"/>
          </a:solidFill>
        </p:spPr>
        <p:txBody>
          <a:bodyPr wrap="square" rtlCol="0">
            <a:spAutoFit/>
          </a:bodyPr>
          <a:lstStyle/>
          <a:p>
            <a:endParaRPr lang="fr-FR" sz="2160" dirty="0"/>
          </a:p>
        </p:txBody>
      </p:sp>
      <p:sp>
        <p:nvSpPr>
          <p:cNvPr id="35" name="ZoneTexte 34">
            <a:extLst>
              <a:ext uri="{FF2B5EF4-FFF2-40B4-BE49-F238E27FC236}">
                <a16:creationId xmlns:a16="http://schemas.microsoft.com/office/drawing/2014/main" id="{627AE696-E68A-0F44-1A20-C5E3FA534658}"/>
              </a:ext>
            </a:extLst>
          </p:cNvPr>
          <p:cNvSpPr txBox="1"/>
          <p:nvPr/>
        </p:nvSpPr>
        <p:spPr>
          <a:xfrm>
            <a:off x="2842618" y="3349592"/>
            <a:ext cx="1737706" cy="461665"/>
          </a:xfrm>
          <a:custGeom>
            <a:avLst/>
            <a:gdLst>
              <a:gd name="connsiteX0" fmla="*/ 0 w 1737706"/>
              <a:gd name="connsiteY0" fmla="*/ 0 h 461665"/>
              <a:gd name="connsiteX1" fmla="*/ 527104 w 1737706"/>
              <a:gd name="connsiteY1" fmla="*/ 0 h 461665"/>
              <a:gd name="connsiteX2" fmla="*/ 1141094 w 1737706"/>
              <a:gd name="connsiteY2" fmla="*/ 0 h 461665"/>
              <a:gd name="connsiteX3" fmla="*/ 1737706 w 1737706"/>
              <a:gd name="connsiteY3" fmla="*/ 0 h 461665"/>
              <a:gd name="connsiteX4" fmla="*/ 1737706 w 1737706"/>
              <a:gd name="connsiteY4" fmla="*/ 461665 h 461665"/>
              <a:gd name="connsiteX5" fmla="*/ 1175848 w 1737706"/>
              <a:gd name="connsiteY5" fmla="*/ 461665 h 461665"/>
              <a:gd name="connsiteX6" fmla="*/ 596612 w 1737706"/>
              <a:gd name="connsiteY6" fmla="*/ 461665 h 461665"/>
              <a:gd name="connsiteX7" fmla="*/ 0 w 1737706"/>
              <a:gd name="connsiteY7" fmla="*/ 461665 h 461665"/>
              <a:gd name="connsiteX8" fmla="*/ 0 w 1737706"/>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706" h="461665" fill="none" extrusionOk="0">
                <a:moveTo>
                  <a:pt x="0" y="0"/>
                </a:moveTo>
                <a:cubicBezTo>
                  <a:pt x="128678" y="-29483"/>
                  <a:pt x="400791" y="39887"/>
                  <a:pt x="527104" y="0"/>
                </a:cubicBezTo>
                <a:cubicBezTo>
                  <a:pt x="653417" y="-39887"/>
                  <a:pt x="903898" y="60649"/>
                  <a:pt x="1141094" y="0"/>
                </a:cubicBezTo>
                <a:cubicBezTo>
                  <a:pt x="1378290" y="-60649"/>
                  <a:pt x="1443574" y="66491"/>
                  <a:pt x="1737706" y="0"/>
                </a:cubicBezTo>
                <a:cubicBezTo>
                  <a:pt x="1738014" y="204182"/>
                  <a:pt x="1723964" y="241766"/>
                  <a:pt x="1737706" y="461665"/>
                </a:cubicBezTo>
                <a:cubicBezTo>
                  <a:pt x="1519943" y="526722"/>
                  <a:pt x="1344248" y="441608"/>
                  <a:pt x="1175848" y="461665"/>
                </a:cubicBezTo>
                <a:cubicBezTo>
                  <a:pt x="1007448" y="481722"/>
                  <a:pt x="756328" y="424051"/>
                  <a:pt x="596612" y="461665"/>
                </a:cubicBezTo>
                <a:cubicBezTo>
                  <a:pt x="436896" y="499279"/>
                  <a:pt x="143758" y="430213"/>
                  <a:pt x="0" y="461665"/>
                </a:cubicBezTo>
                <a:cubicBezTo>
                  <a:pt x="-55331" y="254462"/>
                  <a:pt x="20002" y="177115"/>
                  <a:pt x="0" y="0"/>
                </a:cubicBezTo>
                <a:close/>
              </a:path>
              <a:path w="1737706" h="461665" stroke="0" extrusionOk="0">
                <a:moveTo>
                  <a:pt x="0" y="0"/>
                </a:moveTo>
                <a:cubicBezTo>
                  <a:pt x="254126" y="-10940"/>
                  <a:pt x="392696" y="16530"/>
                  <a:pt x="544481" y="0"/>
                </a:cubicBezTo>
                <a:cubicBezTo>
                  <a:pt x="696266" y="-16530"/>
                  <a:pt x="892693" y="15814"/>
                  <a:pt x="1106339" y="0"/>
                </a:cubicBezTo>
                <a:cubicBezTo>
                  <a:pt x="1319985" y="-15814"/>
                  <a:pt x="1477672" y="73637"/>
                  <a:pt x="1737706" y="0"/>
                </a:cubicBezTo>
                <a:cubicBezTo>
                  <a:pt x="1748714" y="192614"/>
                  <a:pt x="1700006" y="237612"/>
                  <a:pt x="1737706" y="461665"/>
                </a:cubicBezTo>
                <a:cubicBezTo>
                  <a:pt x="1572203" y="468711"/>
                  <a:pt x="1435573" y="431327"/>
                  <a:pt x="1141094" y="461665"/>
                </a:cubicBezTo>
                <a:cubicBezTo>
                  <a:pt x="846615" y="492003"/>
                  <a:pt x="797096" y="440918"/>
                  <a:pt x="561858" y="461665"/>
                </a:cubicBezTo>
                <a:cubicBezTo>
                  <a:pt x="326620" y="482412"/>
                  <a:pt x="144593" y="459566"/>
                  <a:pt x="0" y="461665"/>
                </a:cubicBezTo>
                <a:cubicBezTo>
                  <a:pt x="-33985" y="358663"/>
                  <a:pt x="236" y="200242"/>
                  <a:pt x="0" y="0"/>
                </a:cubicBezTo>
                <a:close/>
              </a:path>
            </a:pathLst>
          </a:custGeom>
          <a:solidFill>
            <a:schemeClr val="bg1"/>
          </a:solidFill>
          <a:ln>
            <a:solidFill>
              <a:schemeClr val="bg1"/>
            </a:solidFill>
            <a:extLst>
              <a:ext uri="{C807C97D-BFC1-408E-A445-0C87EB9F89A2}">
                <ask:lineSketchStyleProps xmlns:ask="http://schemas.microsoft.com/office/drawing/2018/sketchyshapes" sd="368944836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dirty="0"/>
              <a:t>Monarchie absolue,</a:t>
            </a:r>
          </a:p>
          <a:p>
            <a:pPr algn="ctr"/>
            <a:r>
              <a:rPr lang="fr-FR" sz="1200" dirty="0"/>
              <a:t>Contre-révolutionnaires</a:t>
            </a:r>
          </a:p>
        </p:txBody>
      </p:sp>
      <p:sp>
        <p:nvSpPr>
          <p:cNvPr id="36" name="ZoneTexte 35">
            <a:extLst>
              <a:ext uri="{FF2B5EF4-FFF2-40B4-BE49-F238E27FC236}">
                <a16:creationId xmlns:a16="http://schemas.microsoft.com/office/drawing/2014/main" id="{4769E9BC-E8E2-8471-84FB-91838F0FBC44}"/>
              </a:ext>
            </a:extLst>
          </p:cNvPr>
          <p:cNvSpPr txBox="1"/>
          <p:nvPr/>
        </p:nvSpPr>
        <p:spPr>
          <a:xfrm>
            <a:off x="2842617" y="2443235"/>
            <a:ext cx="1065787" cy="646331"/>
          </a:xfrm>
          <a:custGeom>
            <a:avLst/>
            <a:gdLst>
              <a:gd name="connsiteX0" fmla="*/ 0 w 1065787"/>
              <a:gd name="connsiteY0" fmla="*/ 0 h 646331"/>
              <a:gd name="connsiteX1" fmla="*/ 500920 w 1065787"/>
              <a:gd name="connsiteY1" fmla="*/ 0 h 646331"/>
              <a:gd name="connsiteX2" fmla="*/ 1065787 w 1065787"/>
              <a:gd name="connsiteY2" fmla="*/ 0 h 646331"/>
              <a:gd name="connsiteX3" fmla="*/ 1065787 w 1065787"/>
              <a:gd name="connsiteY3" fmla="*/ 336092 h 646331"/>
              <a:gd name="connsiteX4" fmla="*/ 1065787 w 1065787"/>
              <a:gd name="connsiteY4" fmla="*/ 646331 h 646331"/>
              <a:gd name="connsiteX5" fmla="*/ 543551 w 1065787"/>
              <a:gd name="connsiteY5" fmla="*/ 646331 h 646331"/>
              <a:gd name="connsiteX6" fmla="*/ 0 w 1065787"/>
              <a:gd name="connsiteY6" fmla="*/ 646331 h 646331"/>
              <a:gd name="connsiteX7" fmla="*/ 0 w 1065787"/>
              <a:gd name="connsiteY7" fmla="*/ 336092 h 646331"/>
              <a:gd name="connsiteX8" fmla="*/ 0 w 1065787"/>
              <a:gd name="connsiteY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5787" h="646331" fill="none" extrusionOk="0">
                <a:moveTo>
                  <a:pt x="0" y="0"/>
                </a:moveTo>
                <a:cubicBezTo>
                  <a:pt x="180804" y="-32548"/>
                  <a:pt x="258939" y="38173"/>
                  <a:pt x="500920" y="0"/>
                </a:cubicBezTo>
                <a:cubicBezTo>
                  <a:pt x="742901" y="-38173"/>
                  <a:pt x="808674" y="54351"/>
                  <a:pt x="1065787" y="0"/>
                </a:cubicBezTo>
                <a:cubicBezTo>
                  <a:pt x="1079320" y="71459"/>
                  <a:pt x="1052022" y="232709"/>
                  <a:pt x="1065787" y="336092"/>
                </a:cubicBezTo>
                <a:cubicBezTo>
                  <a:pt x="1079552" y="439475"/>
                  <a:pt x="1060205" y="496966"/>
                  <a:pt x="1065787" y="646331"/>
                </a:cubicBezTo>
                <a:cubicBezTo>
                  <a:pt x="890789" y="707911"/>
                  <a:pt x="767836" y="632045"/>
                  <a:pt x="543551" y="646331"/>
                </a:cubicBezTo>
                <a:cubicBezTo>
                  <a:pt x="319266" y="660617"/>
                  <a:pt x="261455" y="595917"/>
                  <a:pt x="0" y="646331"/>
                </a:cubicBezTo>
                <a:cubicBezTo>
                  <a:pt x="-29610" y="527852"/>
                  <a:pt x="4665" y="450025"/>
                  <a:pt x="0" y="336092"/>
                </a:cubicBezTo>
                <a:cubicBezTo>
                  <a:pt x="-4665" y="222159"/>
                  <a:pt x="3981" y="131451"/>
                  <a:pt x="0" y="0"/>
                </a:cubicBezTo>
                <a:close/>
              </a:path>
              <a:path w="1065787" h="646331" stroke="0" extrusionOk="0">
                <a:moveTo>
                  <a:pt x="0" y="0"/>
                </a:moveTo>
                <a:cubicBezTo>
                  <a:pt x="205666" y="-50727"/>
                  <a:pt x="332564" y="48549"/>
                  <a:pt x="511578" y="0"/>
                </a:cubicBezTo>
                <a:cubicBezTo>
                  <a:pt x="690592" y="-48549"/>
                  <a:pt x="884824" y="31213"/>
                  <a:pt x="1065787" y="0"/>
                </a:cubicBezTo>
                <a:cubicBezTo>
                  <a:pt x="1066887" y="81742"/>
                  <a:pt x="1059252" y="182472"/>
                  <a:pt x="1065787" y="323166"/>
                </a:cubicBezTo>
                <a:cubicBezTo>
                  <a:pt x="1072322" y="463860"/>
                  <a:pt x="1047588" y="529851"/>
                  <a:pt x="1065787" y="646331"/>
                </a:cubicBezTo>
                <a:cubicBezTo>
                  <a:pt x="873387" y="711324"/>
                  <a:pt x="682039" y="637949"/>
                  <a:pt x="522236" y="646331"/>
                </a:cubicBezTo>
                <a:cubicBezTo>
                  <a:pt x="362433" y="654713"/>
                  <a:pt x="175093" y="633417"/>
                  <a:pt x="0" y="646331"/>
                </a:cubicBezTo>
                <a:cubicBezTo>
                  <a:pt x="-4605" y="507814"/>
                  <a:pt x="27402" y="456771"/>
                  <a:pt x="0" y="329629"/>
                </a:cubicBezTo>
                <a:cubicBezTo>
                  <a:pt x="-27402" y="202487"/>
                  <a:pt x="5331" y="74322"/>
                  <a:pt x="0" y="0"/>
                </a:cubicBezTo>
                <a:close/>
              </a:path>
            </a:pathLst>
          </a:custGeom>
          <a:solidFill>
            <a:schemeClr val="bg1"/>
          </a:solidFill>
          <a:ln>
            <a:solidFill>
              <a:schemeClr val="bg1"/>
            </a:solidFill>
            <a:extLst>
              <a:ext uri="{C807C97D-BFC1-408E-A445-0C87EB9F89A2}">
                <ask:lineSketchStyleProps xmlns:ask="http://schemas.microsoft.com/office/drawing/2018/sketchyshapes" sd="368944836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dirty="0"/>
              <a:t>Libéraux et monarchistes alliés </a:t>
            </a:r>
          </a:p>
        </p:txBody>
      </p:sp>
      <p:sp>
        <p:nvSpPr>
          <p:cNvPr id="37" name="ZoneTexte 36">
            <a:extLst>
              <a:ext uri="{FF2B5EF4-FFF2-40B4-BE49-F238E27FC236}">
                <a16:creationId xmlns:a16="http://schemas.microsoft.com/office/drawing/2014/main" id="{8C9526F5-335D-8C17-F772-64C5E8AB5056}"/>
              </a:ext>
            </a:extLst>
          </p:cNvPr>
          <p:cNvSpPr txBox="1"/>
          <p:nvPr/>
        </p:nvSpPr>
        <p:spPr>
          <a:xfrm>
            <a:off x="-55133" y="797813"/>
            <a:ext cx="1804541" cy="523220"/>
          </a:xfrm>
          <a:prstGeom prst="rect">
            <a:avLst/>
          </a:prstGeom>
          <a:noFill/>
        </p:spPr>
        <p:txBody>
          <a:bodyPr wrap="square" rtlCol="0">
            <a:spAutoFit/>
          </a:bodyPr>
          <a:lstStyle/>
          <a:p>
            <a:pPr algn="r"/>
            <a:r>
              <a:rPr lang="fr-FR" sz="1400" b="1" dirty="0">
                <a:solidFill>
                  <a:schemeClr val="bg1"/>
                </a:solidFill>
              </a:rPr>
              <a:t>+ en + révolutionnaire</a:t>
            </a:r>
          </a:p>
        </p:txBody>
      </p:sp>
      <p:sp>
        <p:nvSpPr>
          <p:cNvPr id="38" name="ZoneTexte 37">
            <a:extLst>
              <a:ext uri="{FF2B5EF4-FFF2-40B4-BE49-F238E27FC236}">
                <a16:creationId xmlns:a16="http://schemas.microsoft.com/office/drawing/2014/main" id="{570CB5B5-D2C1-E211-18D6-4630EB515704}"/>
              </a:ext>
            </a:extLst>
          </p:cNvPr>
          <p:cNvSpPr txBox="1"/>
          <p:nvPr/>
        </p:nvSpPr>
        <p:spPr>
          <a:xfrm>
            <a:off x="163291" y="2738222"/>
            <a:ext cx="1586117" cy="523220"/>
          </a:xfrm>
          <a:prstGeom prst="rect">
            <a:avLst/>
          </a:prstGeom>
          <a:noFill/>
        </p:spPr>
        <p:txBody>
          <a:bodyPr wrap="square" rtlCol="0">
            <a:spAutoFit/>
          </a:bodyPr>
          <a:lstStyle/>
          <a:p>
            <a:pPr algn="r"/>
            <a:r>
              <a:rPr lang="fr-FR" sz="1400" b="1" dirty="0">
                <a:solidFill>
                  <a:schemeClr val="bg1"/>
                </a:solidFill>
              </a:rPr>
              <a:t>- en - révolutionnaire</a:t>
            </a:r>
          </a:p>
        </p:txBody>
      </p:sp>
      <p:sp>
        <p:nvSpPr>
          <p:cNvPr id="39" name="ZoneTexte 38">
            <a:extLst>
              <a:ext uri="{FF2B5EF4-FFF2-40B4-BE49-F238E27FC236}">
                <a16:creationId xmlns:a16="http://schemas.microsoft.com/office/drawing/2014/main" id="{29C79EDA-D271-27DD-6DF5-05B5EC623460}"/>
              </a:ext>
            </a:extLst>
          </p:cNvPr>
          <p:cNvSpPr txBox="1"/>
          <p:nvPr/>
        </p:nvSpPr>
        <p:spPr>
          <a:xfrm>
            <a:off x="163291" y="3204820"/>
            <a:ext cx="1586117" cy="523220"/>
          </a:xfrm>
          <a:prstGeom prst="rect">
            <a:avLst/>
          </a:prstGeom>
          <a:noFill/>
        </p:spPr>
        <p:txBody>
          <a:bodyPr wrap="square" rtlCol="0">
            <a:spAutoFit/>
          </a:bodyPr>
          <a:lstStyle/>
          <a:p>
            <a:pPr algn="r"/>
            <a:r>
              <a:rPr lang="fr-FR" sz="1400" b="1" dirty="0">
                <a:solidFill>
                  <a:schemeClr val="bg1"/>
                </a:solidFill>
              </a:rPr>
              <a:t>contre la révolution</a:t>
            </a:r>
          </a:p>
        </p:txBody>
      </p:sp>
      <p:sp>
        <p:nvSpPr>
          <p:cNvPr id="41" name="ZoneTexte 40">
            <a:extLst>
              <a:ext uri="{FF2B5EF4-FFF2-40B4-BE49-F238E27FC236}">
                <a16:creationId xmlns:a16="http://schemas.microsoft.com/office/drawing/2014/main" id="{F2390092-7535-ED7B-31A0-4114E135FB1B}"/>
              </a:ext>
            </a:extLst>
          </p:cNvPr>
          <p:cNvSpPr txBox="1"/>
          <p:nvPr/>
        </p:nvSpPr>
        <p:spPr>
          <a:xfrm>
            <a:off x="2842617" y="1538572"/>
            <a:ext cx="869925" cy="276999"/>
          </a:xfrm>
          <a:custGeom>
            <a:avLst/>
            <a:gdLst>
              <a:gd name="connsiteX0" fmla="*/ 0 w 869925"/>
              <a:gd name="connsiteY0" fmla="*/ 0 h 276999"/>
              <a:gd name="connsiteX1" fmla="*/ 434963 w 869925"/>
              <a:gd name="connsiteY1" fmla="*/ 0 h 276999"/>
              <a:gd name="connsiteX2" fmla="*/ 869925 w 869925"/>
              <a:gd name="connsiteY2" fmla="*/ 0 h 276999"/>
              <a:gd name="connsiteX3" fmla="*/ 869925 w 869925"/>
              <a:gd name="connsiteY3" fmla="*/ 276999 h 276999"/>
              <a:gd name="connsiteX4" fmla="*/ 443662 w 869925"/>
              <a:gd name="connsiteY4" fmla="*/ 276999 h 276999"/>
              <a:gd name="connsiteX5" fmla="*/ 0 w 869925"/>
              <a:gd name="connsiteY5" fmla="*/ 276999 h 276999"/>
              <a:gd name="connsiteX6" fmla="*/ 0 w 869925"/>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925" h="276999" fill="none" extrusionOk="0">
                <a:moveTo>
                  <a:pt x="0" y="0"/>
                </a:moveTo>
                <a:cubicBezTo>
                  <a:pt x="100394" y="-45105"/>
                  <a:pt x="220796" y="8288"/>
                  <a:pt x="434963" y="0"/>
                </a:cubicBezTo>
                <a:cubicBezTo>
                  <a:pt x="649130" y="-8288"/>
                  <a:pt x="730176" y="44021"/>
                  <a:pt x="869925" y="0"/>
                </a:cubicBezTo>
                <a:cubicBezTo>
                  <a:pt x="896611" y="103967"/>
                  <a:pt x="843646" y="164667"/>
                  <a:pt x="869925" y="276999"/>
                </a:cubicBezTo>
                <a:cubicBezTo>
                  <a:pt x="762939" y="318093"/>
                  <a:pt x="558478" y="250148"/>
                  <a:pt x="443662" y="276999"/>
                </a:cubicBezTo>
                <a:cubicBezTo>
                  <a:pt x="328846" y="303850"/>
                  <a:pt x="118585" y="246341"/>
                  <a:pt x="0" y="276999"/>
                </a:cubicBezTo>
                <a:cubicBezTo>
                  <a:pt x="-4358" y="192091"/>
                  <a:pt x="20328" y="99440"/>
                  <a:pt x="0" y="0"/>
                </a:cubicBezTo>
                <a:close/>
              </a:path>
              <a:path w="869925" h="276999" stroke="0" extrusionOk="0">
                <a:moveTo>
                  <a:pt x="0" y="0"/>
                </a:moveTo>
                <a:cubicBezTo>
                  <a:pt x="157005" y="-48369"/>
                  <a:pt x="249033" y="40291"/>
                  <a:pt x="417564" y="0"/>
                </a:cubicBezTo>
                <a:cubicBezTo>
                  <a:pt x="586095" y="-40291"/>
                  <a:pt x="778744" y="10160"/>
                  <a:pt x="869925" y="0"/>
                </a:cubicBezTo>
                <a:cubicBezTo>
                  <a:pt x="897254" y="58214"/>
                  <a:pt x="838089" y="159389"/>
                  <a:pt x="869925" y="276999"/>
                </a:cubicBezTo>
                <a:cubicBezTo>
                  <a:pt x="676958" y="287548"/>
                  <a:pt x="572514" y="253597"/>
                  <a:pt x="417564" y="276999"/>
                </a:cubicBezTo>
                <a:cubicBezTo>
                  <a:pt x="262614" y="300401"/>
                  <a:pt x="88946" y="269921"/>
                  <a:pt x="0" y="276999"/>
                </a:cubicBezTo>
                <a:cubicBezTo>
                  <a:pt x="-24504" y="215826"/>
                  <a:pt x="2792" y="66460"/>
                  <a:pt x="0" y="0"/>
                </a:cubicBezTo>
                <a:close/>
              </a:path>
            </a:pathLst>
          </a:custGeom>
          <a:solidFill>
            <a:schemeClr val="bg1"/>
          </a:solidFill>
          <a:ln>
            <a:solidFill>
              <a:schemeClr val="bg1"/>
            </a:solidFill>
            <a:extLst>
              <a:ext uri="{C807C97D-BFC1-408E-A445-0C87EB9F89A2}">
                <ask:lineSketchStyleProps xmlns:ask="http://schemas.microsoft.com/office/drawing/2018/sketchyshapes" sd="368944836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dirty="0"/>
              <a:t>Libéraux</a:t>
            </a:r>
          </a:p>
        </p:txBody>
      </p:sp>
      <p:sp>
        <p:nvSpPr>
          <p:cNvPr id="42" name="ZoneTexte 41">
            <a:extLst>
              <a:ext uri="{FF2B5EF4-FFF2-40B4-BE49-F238E27FC236}">
                <a16:creationId xmlns:a16="http://schemas.microsoft.com/office/drawing/2014/main" id="{449A86C4-D4B9-D67F-EA0F-849E28BAEAA2}"/>
              </a:ext>
            </a:extLst>
          </p:cNvPr>
          <p:cNvSpPr txBox="1"/>
          <p:nvPr/>
        </p:nvSpPr>
        <p:spPr>
          <a:xfrm>
            <a:off x="2862600" y="944302"/>
            <a:ext cx="1651828" cy="461665"/>
          </a:xfrm>
          <a:custGeom>
            <a:avLst/>
            <a:gdLst>
              <a:gd name="connsiteX0" fmla="*/ 0 w 1651828"/>
              <a:gd name="connsiteY0" fmla="*/ 0 h 461665"/>
              <a:gd name="connsiteX1" fmla="*/ 501054 w 1651828"/>
              <a:gd name="connsiteY1" fmla="*/ 0 h 461665"/>
              <a:gd name="connsiteX2" fmla="*/ 1084700 w 1651828"/>
              <a:gd name="connsiteY2" fmla="*/ 0 h 461665"/>
              <a:gd name="connsiteX3" fmla="*/ 1651828 w 1651828"/>
              <a:gd name="connsiteY3" fmla="*/ 0 h 461665"/>
              <a:gd name="connsiteX4" fmla="*/ 1651828 w 1651828"/>
              <a:gd name="connsiteY4" fmla="*/ 461665 h 461665"/>
              <a:gd name="connsiteX5" fmla="*/ 1117737 w 1651828"/>
              <a:gd name="connsiteY5" fmla="*/ 461665 h 461665"/>
              <a:gd name="connsiteX6" fmla="*/ 567128 w 1651828"/>
              <a:gd name="connsiteY6" fmla="*/ 461665 h 461665"/>
              <a:gd name="connsiteX7" fmla="*/ 0 w 1651828"/>
              <a:gd name="connsiteY7" fmla="*/ 461665 h 461665"/>
              <a:gd name="connsiteX8" fmla="*/ 0 w 1651828"/>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828" h="461665" fill="none" extrusionOk="0">
                <a:moveTo>
                  <a:pt x="0" y="0"/>
                </a:moveTo>
                <a:cubicBezTo>
                  <a:pt x="248104" y="-22179"/>
                  <a:pt x="318317" y="32596"/>
                  <a:pt x="501054" y="0"/>
                </a:cubicBezTo>
                <a:cubicBezTo>
                  <a:pt x="683791" y="-32596"/>
                  <a:pt x="807344" y="49659"/>
                  <a:pt x="1084700" y="0"/>
                </a:cubicBezTo>
                <a:cubicBezTo>
                  <a:pt x="1362056" y="-49659"/>
                  <a:pt x="1414795" y="31518"/>
                  <a:pt x="1651828" y="0"/>
                </a:cubicBezTo>
                <a:cubicBezTo>
                  <a:pt x="1652136" y="204182"/>
                  <a:pt x="1638086" y="241766"/>
                  <a:pt x="1651828" y="461665"/>
                </a:cubicBezTo>
                <a:cubicBezTo>
                  <a:pt x="1404066" y="513464"/>
                  <a:pt x="1348133" y="410117"/>
                  <a:pt x="1117737" y="461665"/>
                </a:cubicBezTo>
                <a:cubicBezTo>
                  <a:pt x="887341" y="513213"/>
                  <a:pt x="774799" y="450010"/>
                  <a:pt x="567128" y="461665"/>
                </a:cubicBezTo>
                <a:cubicBezTo>
                  <a:pt x="359457" y="473320"/>
                  <a:pt x="194454" y="459391"/>
                  <a:pt x="0" y="461665"/>
                </a:cubicBezTo>
                <a:cubicBezTo>
                  <a:pt x="-55331" y="254462"/>
                  <a:pt x="20002" y="177115"/>
                  <a:pt x="0" y="0"/>
                </a:cubicBezTo>
                <a:close/>
              </a:path>
              <a:path w="1651828" h="461665" stroke="0" extrusionOk="0">
                <a:moveTo>
                  <a:pt x="0" y="0"/>
                </a:moveTo>
                <a:cubicBezTo>
                  <a:pt x="232548" y="-1686"/>
                  <a:pt x="320830" y="49574"/>
                  <a:pt x="517573" y="0"/>
                </a:cubicBezTo>
                <a:cubicBezTo>
                  <a:pt x="714316" y="-49574"/>
                  <a:pt x="792342" y="24506"/>
                  <a:pt x="1051664" y="0"/>
                </a:cubicBezTo>
                <a:cubicBezTo>
                  <a:pt x="1310986" y="-24506"/>
                  <a:pt x="1359593" y="17782"/>
                  <a:pt x="1651828" y="0"/>
                </a:cubicBezTo>
                <a:cubicBezTo>
                  <a:pt x="1662836" y="192614"/>
                  <a:pt x="1614128" y="237612"/>
                  <a:pt x="1651828" y="461665"/>
                </a:cubicBezTo>
                <a:cubicBezTo>
                  <a:pt x="1486463" y="476270"/>
                  <a:pt x="1232755" y="400324"/>
                  <a:pt x="1084700" y="461665"/>
                </a:cubicBezTo>
                <a:cubicBezTo>
                  <a:pt x="936645" y="523006"/>
                  <a:pt x="805066" y="448417"/>
                  <a:pt x="534091" y="461665"/>
                </a:cubicBezTo>
                <a:cubicBezTo>
                  <a:pt x="263116" y="474913"/>
                  <a:pt x="177478" y="399224"/>
                  <a:pt x="0" y="461665"/>
                </a:cubicBezTo>
                <a:cubicBezTo>
                  <a:pt x="-33985" y="358663"/>
                  <a:pt x="236" y="200242"/>
                  <a:pt x="0" y="0"/>
                </a:cubicBezTo>
                <a:close/>
              </a:path>
            </a:pathLst>
          </a:custGeom>
          <a:solidFill>
            <a:schemeClr val="bg1"/>
          </a:solidFill>
          <a:ln>
            <a:solidFill>
              <a:schemeClr val="bg1"/>
            </a:solidFill>
            <a:extLst>
              <a:ext uri="{C807C97D-BFC1-408E-A445-0C87EB9F89A2}">
                <ask:lineSketchStyleProps xmlns:ask="http://schemas.microsoft.com/office/drawing/2018/sketchyshapes" sd="3689448363">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dirty="0"/>
              <a:t>Radicaux pour la démocratie et sociaux</a:t>
            </a:r>
          </a:p>
        </p:txBody>
      </p:sp>
      <p:sp>
        <p:nvSpPr>
          <p:cNvPr id="7" name="ZoneTexte 6">
            <a:extLst>
              <a:ext uri="{FF2B5EF4-FFF2-40B4-BE49-F238E27FC236}">
                <a16:creationId xmlns:a16="http://schemas.microsoft.com/office/drawing/2014/main" id="{039FCCEA-F4CA-733D-67A3-41BA50369050}"/>
              </a:ext>
            </a:extLst>
          </p:cNvPr>
          <p:cNvSpPr txBox="1"/>
          <p:nvPr/>
        </p:nvSpPr>
        <p:spPr>
          <a:xfrm>
            <a:off x="1952394" y="3305844"/>
            <a:ext cx="777686" cy="424732"/>
          </a:xfrm>
          <a:prstGeom prst="rect">
            <a:avLst/>
          </a:prstGeom>
          <a:solidFill>
            <a:schemeClr val="tx1"/>
          </a:solidFill>
        </p:spPr>
        <p:txBody>
          <a:bodyPr wrap="square" rtlCol="0">
            <a:spAutoFit/>
          </a:bodyPr>
          <a:lstStyle/>
          <a:p>
            <a:endParaRPr lang="fr-FR" sz="2160" dirty="0"/>
          </a:p>
        </p:txBody>
      </p:sp>
      <p:sp>
        <p:nvSpPr>
          <p:cNvPr id="8" name="ZoneTexte 7">
            <a:extLst>
              <a:ext uri="{FF2B5EF4-FFF2-40B4-BE49-F238E27FC236}">
                <a16:creationId xmlns:a16="http://schemas.microsoft.com/office/drawing/2014/main" id="{64BEFBFD-6CE1-DCB4-345E-83B827174F05}"/>
              </a:ext>
            </a:extLst>
          </p:cNvPr>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 name="ZoneTexte 2">
            <a:extLst>
              <a:ext uri="{FF2B5EF4-FFF2-40B4-BE49-F238E27FC236}">
                <a16:creationId xmlns:a16="http://schemas.microsoft.com/office/drawing/2014/main" id="{2017BC02-5058-0F14-F3BE-B47E26B1790D}"/>
              </a:ext>
            </a:extLst>
          </p:cNvPr>
          <p:cNvSpPr txBox="1"/>
          <p:nvPr/>
        </p:nvSpPr>
        <p:spPr>
          <a:xfrm>
            <a:off x="5452605" y="5635672"/>
            <a:ext cx="1443241" cy="461665"/>
          </a:xfrm>
          <a:prstGeom prst="rect">
            <a:avLst/>
          </a:prstGeom>
          <a:noFill/>
          <a:ln w="38100">
            <a:solidFill>
              <a:srgbClr val="FF3300"/>
            </a:solidFill>
          </a:ln>
        </p:spPr>
        <p:txBody>
          <a:bodyPr wrap="square" rtlCol="0">
            <a:spAutoFit/>
          </a:bodyPr>
          <a:lstStyle/>
          <a:p>
            <a:pPr algn="ctr"/>
            <a:r>
              <a:rPr lang="fr-FR" sz="1200" dirty="0">
                <a:solidFill>
                  <a:schemeClr val="bg1"/>
                </a:solidFill>
              </a:rPr>
              <a:t>Danton</a:t>
            </a:r>
          </a:p>
          <a:p>
            <a:pPr algn="ctr"/>
            <a:r>
              <a:rPr lang="fr-FR" sz="1200" dirty="0">
                <a:solidFill>
                  <a:schemeClr val="bg1"/>
                </a:solidFill>
              </a:rPr>
              <a:t>1759-1794 </a:t>
            </a:r>
          </a:p>
        </p:txBody>
      </p:sp>
      <p:sp>
        <p:nvSpPr>
          <p:cNvPr id="4" name="ZoneTexte 3">
            <a:extLst>
              <a:ext uri="{FF2B5EF4-FFF2-40B4-BE49-F238E27FC236}">
                <a16:creationId xmlns:a16="http://schemas.microsoft.com/office/drawing/2014/main" id="{95DC5506-B78B-6BD8-E5F3-62C3972D1EC3}"/>
              </a:ext>
            </a:extLst>
          </p:cNvPr>
          <p:cNvSpPr txBox="1"/>
          <p:nvPr/>
        </p:nvSpPr>
        <p:spPr>
          <a:xfrm>
            <a:off x="1960599" y="5604467"/>
            <a:ext cx="1443241" cy="461665"/>
          </a:xfrm>
          <a:prstGeom prst="rect">
            <a:avLst/>
          </a:prstGeom>
          <a:noFill/>
          <a:ln w="38100">
            <a:solidFill>
              <a:srgbClr val="C00000"/>
            </a:solidFill>
          </a:ln>
        </p:spPr>
        <p:txBody>
          <a:bodyPr wrap="square" rtlCol="0">
            <a:spAutoFit/>
          </a:bodyPr>
          <a:lstStyle/>
          <a:p>
            <a:pPr algn="ctr"/>
            <a:r>
              <a:rPr lang="fr-FR" sz="1200" dirty="0">
                <a:solidFill>
                  <a:schemeClr val="bg1"/>
                </a:solidFill>
              </a:rPr>
              <a:t>Hébert </a:t>
            </a:r>
          </a:p>
          <a:p>
            <a:pPr algn="ctr"/>
            <a:r>
              <a:rPr lang="fr-FR" sz="1200" dirty="0">
                <a:solidFill>
                  <a:schemeClr val="bg1"/>
                </a:solidFill>
              </a:rPr>
              <a:t>1757-1794</a:t>
            </a:r>
          </a:p>
        </p:txBody>
      </p:sp>
      <p:sp>
        <p:nvSpPr>
          <p:cNvPr id="9" name="ZoneTexte 8">
            <a:extLst>
              <a:ext uri="{FF2B5EF4-FFF2-40B4-BE49-F238E27FC236}">
                <a16:creationId xmlns:a16="http://schemas.microsoft.com/office/drawing/2014/main" id="{98D45442-1671-6386-354F-80909377B649}"/>
              </a:ext>
            </a:extLst>
          </p:cNvPr>
          <p:cNvSpPr txBox="1"/>
          <p:nvPr/>
        </p:nvSpPr>
        <p:spPr>
          <a:xfrm>
            <a:off x="6673850" y="2738222"/>
            <a:ext cx="2209526" cy="461665"/>
          </a:xfrm>
          <a:prstGeom prst="rect">
            <a:avLst/>
          </a:prstGeom>
          <a:noFill/>
          <a:ln w="38100">
            <a:solidFill>
              <a:schemeClr val="tx1"/>
            </a:solidFill>
          </a:ln>
        </p:spPr>
        <p:txBody>
          <a:bodyPr wrap="square" rtlCol="0">
            <a:spAutoFit/>
          </a:bodyPr>
          <a:lstStyle/>
          <a:p>
            <a:pPr algn="ctr"/>
            <a:r>
              <a:rPr lang="fr-FR" sz="1200" dirty="0">
                <a:solidFill>
                  <a:schemeClr val="bg1"/>
                </a:solidFill>
              </a:rPr>
              <a:t>Charles Philippe, comte d’Artois</a:t>
            </a:r>
          </a:p>
          <a:p>
            <a:pPr algn="ctr"/>
            <a:r>
              <a:rPr lang="fr-FR" sz="1200" dirty="0">
                <a:solidFill>
                  <a:schemeClr val="bg1"/>
                </a:solidFill>
              </a:rPr>
              <a:t>1757-1836</a:t>
            </a:r>
          </a:p>
        </p:txBody>
      </p:sp>
      <p:sp>
        <p:nvSpPr>
          <p:cNvPr id="11" name="ZoneTexte 10">
            <a:extLst>
              <a:ext uri="{FF2B5EF4-FFF2-40B4-BE49-F238E27FC236}">
                <a16:creationId xmlns:a16="http://schemas.microsoft.com/office/drawing/2014/main" id="{3DCA1665-3991-401E-2EF4-F29BFAF39666}"/>
              </a:ext>
            </a:extLst>
          </p:cNvPr>
          <p:cNvSpPr txBox="1"/>
          <p:nvPr/>
        </p:nvSpPr>
        <p:spPr>
          <a:xfrm>
            <a:off x="4927647" y="2743155"/>
            <a:ext cx="1443241" cy="461665"/>
          </a:xfrm>
          <a:prstGeom prst="rect">
            <a:avLst/>
          </a:prstGeom>
          <a:noFill/>
          <a:ln w="38100">
            <a:solidFill>
              <a:schemeClr val="bg1"/>
            </a:solidFill>
          </a:ln>
        </p:spPr>
        <p:txBody>
          <a:bodyPr wrap="square" rtlCol="0">
            <a:spAutoFit/>
          </a:bodyPr>
          <a:lstStyle/>
          <a:p>
            <a:pPr algn="ctr"/>
            <a:r>
              <a:rPr lang="fr-FR" sz="1200" dirty="0">
                <a:solidFill>
                  <a:schemeClr val="bg1"/>
                </a:solidFill>
              </a:rPr>
              <a:t>LOUIS XVI</a:t>
            </a:r>
          </a:p>
          <a:p>
            <a:pPr algn="ctr"/>
            <a:r>
              <a:rPr lang="fr-FR" sz="1200" dirty="0">
                <a:solidFill>
                  <a:schemeClr val="bg1"/>
                </a:solidFill>
              </a:rPr>
              <a:t>1754-1793 </a:t>
            </a:r>
          </a:p>
        </p:txBody>
      </p:sp>
      <p:sp>
        <p:nvSpPr>
          <p:cNvPr id="13" name="ZoneTexte 12">
            <a:extLst>
              <a:ext uri="{FF2B5EF4-FFF2-40B4-BE49-F238E27FC236}">
                <a16:creationId xmlns:a16="http://schemas.microsoft.com/office/drawing/2014/main" id="{E188CA2A-EA2C-16BC-9D15-7904B4D8003C}"/>
              </a:ext>
            </a:extLst>
          </p:cNvPr>
          <p:cNvSpPr txBox="1"/>
          <p:nvPr/>
        </p:nvSpPr>
        <p:spPr>
          <a:xfrm>
            <a:off x="322859" y="5596539"/>
            <a:ext cx="1443241" cy="461665"/>
          </a:xfrm>
          <a:prstGeom prst="rect">
            <a:avLst/>
          </a:prstGeom>
          <a:noFill/>
          <a:ln w="38100">
            <a:solidFill>
              <a:srgbClr val="700000"/>
            </a:solidFill>
          </a:ln>
        </p:spPr>
        <p:txBody>
          <a:bodyPr wrap="square" rtlCol="0">
            <a:spAutoFit/>
          </a:bodyPr>
          <a:lstStyle/>
          <a:p>
            <a:pPr algn="ctr"/>
            <a:r>
              <a:rPr lang="fr-FR" sz="1200" dirty="0">
                <a:solidFill>
                  <a:schemeClr val="bg1"/>
                </a:solidFill>
              </a:rPr>
              <a:t>Roux</a:t>
            </a:r>
          </a:p>
          <a:p>
            <a:pPr algn="ctr"/>
            <a:r>
              <a:rPr lang="fr-FR" sz="1200" dirty="0">
                <a:solidFill>
                  <a:schemeClr val="bg1"/>
                </a:solidFill>
              </a:rPr>
              <a:t>1752-1794</a:t>
            </a:r>
          </a:p>
        </p:txBody>
      </p:sp>
      <p:cxnSp>
        <p:nvCxnSpPr>
          <p:cNvPr id="15" name="Connecteur droit 14">
            <a:extLst>
              <a:ext uri="{FF2B5EF4-FFF2-40B4-BE49-F238E27FC236}">
                <a16:creationId xmlns:a16="http://schemas.microsoft.com/office/drawing/2014/main" id="{1EAA879B-62C6-9113-BC94-5F5DB9AFC22F}"/>
              </a:ext>
            </a:extLst>
          </p:cNvPr>
          <p:cNvCxnSpPr>
            <a:cxnSpLocks/>
          </p:cNvCxnSpPr>
          <p:nvPr/>
        </p:nvCxnSpPr>
        <p:spPr>
          <a:xfrm>
            <a:off x="4811392" y="3466430"/>
            <a:ext cx="1679671"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BDC227C-CCF6-C19F-6716-79303DD27DDF}"/>
              </a:ext>
            </a:extLst>
          </p:cNvPr>
          <p:cNvCxnSpPr>
            <a:cxnSpLocks/>
          </p:cNvCxnSpPr>
          <p:nvPr/>
        </p:nvCxnSpPr>
        <p:spPr>
          <a:xfrm>
            <a:off x="318244" y="6182022"/>
            <a:ext cx="1409854" cy="0"/>
          </a:xfrm>
          <a:prstGeom prst="line">
            <a:avLst/>
          </a:prstGeom>
          <a:ln w="76200">
            <a:solidFill>
              <a:srgbClr val="7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5355030A-C120-507D-763A-B706FB044C98}"/>
              </a:ext>
            </a:extLst>
          </p:cNvPr>
          <p:cNvCxnSpPr>
            <a:cxnSpLocks/>
          </p:cNvCxnSpPr>
          <p:nvPr/>
        </p:nvCxnSpPr>
        <p:spPr>
          <a:xfrm>
            <a:off x="1967504" y="6207422"/>
            <a:ext cx="1409854"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56AED1B-5EEE-FAD5-9D03-05B0B4AA8FFD}"/>
              </a:ext>
            </a:extLst>
          </p:cNvPr>
          <p:cNvCxnSpPr>
            <a:cxnSpLocks/>
          </p:cNvCxnSpPr>
          <p:nvPr/>
        </p:nvCxnSpPr>
        <p:spPr>
          <a:xfrm>
            <a:off x="3678532" y="6207422"/>
            <a:ext cx="1409854" cy="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D70A4A20-CF27-3C29-57C4-947BBA6ACED9}"/>
              </a:ext>
            </a:extLst>
          </p:cNvPr>
          <p:cNvSpPr txBox="1"/>
          <p:nvPr/>
        </p:nvSpPr>
        <p:spPr>
          <a:xfrm>
            <a:off x="7207383" y="5635671"/>
            <a:ext cx="1443241" cy="461665"/>
          </a:xfrm>
          <a:prstGeom prst="rect">
            <a:avLst/>
          </a:prstGeom>
          <a:noFill/>
          <a:ln w="38100">
            <a:solidFill>
              <a:schemeClr val="accent1">
                <a:lumMod val="60000"/>
                <a:lumOff val="40000"/>
              </a:schemeClr>
            </a:solidFill>
          </a:ln>
        </p:spPr>
        <p:txBody>
          <a:bodyPr wrap="square" rtlCol="0">
            <a:spAutoFit/>
          </a:bodyPr>
          <a:lstStyle/>
          <a:p>
            <a:pPr algn="ctr"/>
            <a:r>
              <a:rPr lang="fr-FR" sz="1200" dirty="0">
                <a:solidFill>
                  <a:schemeClr val="bg1"/>
                </a:solidFill>
              </a:rPr>
              <a:t>De La Fayette</a:t>
            </a:r>
          </a:p>
          <a:p>
            <a:pPr algn="ctr"/>
            <a:r>
              <a:rPr lang="fr-FR" sz="1200" dirty="0">
                <a:solidFill>
                  <a:schemeClr val="bg1"/>
                </a:solidFill>
              </a:rPr>
              <a:t>1757-1834</a:t>
            </a:r>
          </a:p>
        </p:txBody>
      </p:sp>
      <p:cxnSp>
        <p:nvCxnSpPr>
          <p:cNvPr id="24" name="Connecteur droit 23">
            <a:extLst>
              <a:ext uri="{FF2B5EF4-FFF2-40B4-BE49-F238E27FC236}">
                <a16:creationId xmlns:a16="http://schemas.microsoft.com/office/drawing/2014/main" id="{D6B6AE85-C98A-4429-BD16-A7B2640995CE}"/>
              </a:ext>
            </a:extLst>
          </p:cNvPr>
          <p:cNvCxnSpPr>
            <a:cxnSpLocks/>
          </p:cNvCxnSpPr>
          <p:nvPr/>
        </p:nvCxnSpPr>
        <p:spPr>
          <a:xfrm>
            <a:off x="5469298" y="6229647"/>
            <a:ext cx="1409854" cy="0"/>
          </a:xfrm>
          <a:prstGeom prst="line">
            <a:avLst/>
          </a:prstGeom>
          <a:ln w="76200">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F7E3889-1599-9524-CBDD-21B466D9A6A1}"/>
              </a:ext>
            </a:extLst>
          </p:cNvPr>
          <p:cNvCxnSpPr>
            <a:cxnSpLocks/>
          </p:cNvCxnSpPr>
          <p:nvPr/>
        </p:nvCxnSpPr>
        <p:spPr>
          <a:xfrm>
            <a:off x="7240770" y="6229647"/>
            <a:ext cx="1409854" cy="0"/>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2EB6D51-9278-2DCB-61D7-4CC423AFF1C3}"/>
              </a:ext>
            </a:extLst>
          </p:cNvPr>
          <p:cNvCxnSpPr>
            <a:cxnSpLocks/>
          </p:cNvCxnSpPr>
          <p:nvPr/>
        </p:nvCxnSpPr>
        <p:spPr>
          <a:xfrm>
            <a:off x="6718027" y="3466430"/>
            <a:ext cx="2237599"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BF9740B1-DFF3-201D-5D56-164CE5EA9E07}"/>
              </a:ext>
            </a:extLst>
          </p:cNvPr>
          <p:cNvSpPr txBox="1"/>
          <p:nvPr/>
        </p:nvSpPr>
        <p:spPr>
          <a:xfrm>
            <a:off x="318244" y="6233746"/>
            <a:ext cx="8278747" cy="523220"/>
          </a:xfrm>
          <a:prstGeom prst="rect">
            <a:avLst/>
          </a:prstGeom>
          <a:noFill/>
        </p:spPr>
        <p:txBody>
          <a:bodyPr wrap="square" rtlCol="0">
            <a:spAutoFit/>
          </a:bodyPr>
          <a:lstStyle/>
          <a:p>
            <a:pPr algn="ctr"/>
            <a:r>
              <a:rPr lang="fr-FR" sz="2800" b="1" dirty="0">
                <a:solidFill>
                  <a:srgbClr val="FFCC66"/>
                </a:solidFill>
                <a:effectLst>
                  <a:outerShdw blurRad="38100" dist="38100" dir="2700000" algn="tl">
                    <a:srgbClr val="000000">
                      <a:alpha val="43137"/>
                    </a:srgbClr>
                  </a:outerShdw>
                </a:effectLst>
              </a:rPr>
              <a:t>Du + RÉVOLUTIONNAIRE au – RÉVOLUTIONNAIRE</a:t>
            </a:r>
          </a:p>
        </p:txBody>
      </p:sp>
      <p:sp>
        <p:nvSpPr>
          <p:cNvPr id="60" name="ZoneTexte 59">
            <a:extLst>
              <a:ext uri="{FF2B5EF4-FFF2-40B4-BE49-F238E27FC236}">
                <a16:creationId xmlns:a16="http://schemas.microsoft.com/office/drawing/2014/main" id="{89A82D21-2F99-255E-B254-BBB5F306A0A9}"/>
              </a:ext>
            </a:extLst>
          </p:cNvPr>
          <p:cNvSpPr txBox="1"/>
          <p:nvPr/>
        </p:nvSpPr>
        <p:spPr>
          <a:xfrm>
            <a:off x="4905688" y="654250"/>
            <a:ext cx="4040922" cy="523220"/>
          </a:xfrm>
          <a:prstGeom prst="rect">
            <a:avLst/>
          </a:prstGeom>
          <a:noFill/>
        </p:spPr>
        <p:txBody>
          <a:bodyPr wrap="square" rtlCol="0">
            <a:spAutoFit/>
          </a:bodyPr>
          <a:lstStyle/>
          <a:p>
            <a:pPr algn="ctr"/>
            <a:r>
              <a:rPr lang="fr-FR" sz="2800" b="1" dirty="0">
                <a:solidFill>
                  <a:schemeClr val="bg1">
                    <a:lumMod val="95000"/>
                  </a:schemeClr>
                </a:solidFill>
                <a:effectLst>
                  <a:outerShdw blurRad="38100" dist="38100" dir="2700000" algn="tl">
                    <a:srgbClr val="000000">
                      <a:alpha val="43137"/>
                    </a:srgbClr>
                  </a:outerShdw>
                </a:effectLst>
              </a:rPr>
              <a:t>Contre-révolutionnaires</a:t>
            </a:r>
          </a:p>
        </p:txBody>
      </p:sp>
    </p:spTree>
    <p:extLst>
      <p:ext uri="{BB962C8B-B14F-4D97-AF65-F5344CB8AC3E}">
        <p14:creationId xmlns:p14="http://schemas.microsoft.com/office/powerpoint/2010/main" val="34591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4</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2" name="Rectangle 1">
            <a:extLst>
              <a:ext uri="{FF2B5EF4-FFF2-40B4-BE49-F238E27FC236}">
                <a16:creationId xmlns:a16="http://schemas.microsoft.com/office/drawing/2014/main" id="{99222BA7-49F4-134F-B412-2B494E444EF6}"/>
              </a:ext>
            </a:extLst>
          </p:cNvPr>
          <p:cNvSpPr>
            <a:spLocks noChangeArrowheads="1"/>
          </p:cNvSpPr>
          <p:nvPr/>
        </p:nvSpPr>
        <p:spPr bwMode="auto">
          <a:xfrm>
            <a:off x="130923" y="263218"/>
            <a:ext cx="875245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1789-1799 : </a:t>
            </a:r>
            <a:r>
              <a:rPr lang="fr-FR" sz="2400" dirty="0">
                <a:solidFill>
                  <a:schemeClr val="bg1"/>
                </a:solidFill>
                <a:ea typeface="Calibri" pitchFamily="34" charset="0"/>
                <a:cs typeface="Calibri" pitchFamily="34" charset="0"/>
              </a:rPr>
              <a:t>10 ans de révolution</a:t>
            </a:r>
            <a:endParaRPr lang="fr-FR" sz="2400" dirty="0">
              <a:solidFill>
                <a:schemeClr val="bg1"/>
              </a:solidFill>
              <a:cs typeface="Arial" pitchFamily="34" charset="0"/>
            </a:endParaRPr>
          </a:p>
        </p:txBody>
      </p:sp>
      <p:pic>
        <p:nvPicPr>
          <p:cNvPr id="3" name="Image 2" descr="Une image contenant table&#10;&#10;Description générée automatiquement">
            <a:extLst>
              <a:ext uri="{FF2B5EF4-FFF2-40B4-BE49-F238E27FC236}">
                <a16:creationId xmlns:a16="http://schemas.microsoft.com/office/drawing/2014/main" id="{4ACCDC77-A5C0-7D40-6A01-AC9C5C62DB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78" y="875045"/>
            <a:ext cx="8525696" cy="1664263"/>
          </a:xfrm>
          <a:prstGeom prst="rect">
            <a:avLst/>
          </a:prstGeom>
        </p:spPr>
      </p:pic>
      <p:sp>
        <p:nvSpPr>
          <p:cNvPr id="4" name="ZoneTexte 3">
            <a:extLst>
              <a:ext uri="{FF2B5EF4-FFF2-40B4-BE49-F238E27FC236}">
                <a16:creationId xmlns:a16="http://schemas.microsoft.com/office/drawing/2014/main" id="{0A924627-B81B-8934-6A0E-3ED249BB8FB4}"/>
              </a:ext>
            </a:extLst>
          </p:cNvPr>
          <p:cNvSpPr txBox="1"/>
          <p:nvPr/>
        </p:nvSpPr>
        <p:spPr>
          <a:xfrm>
            <a:off x="126935" y="2702577"/>
            <a:ext cx="4322241" cy="276999"/>
          </a:xfrm>
          <a:prstGeom prst="rect">
            <a:avLst/>
          </a:prstGeom>
          <a:noFill/>
        </p:spPr>
        <p:txBody>
          <a:bodyPr wrap="square" rtlCol="0">
            <a:spAutoFit/>
          </a:bodyPr>
          <a:lstStyle/>
          <a:p>
            <a:pPr algn="ctr"/>
            <a:r>
              <a:rPr lang="fr-FR" sz="1200" b="0" dirty="0">
                <a:solidFill>
                  <a:schemeClr val="bg1"/>
                </a:solidFill>
                <a:effectLst/>
              </a:rPr>
              <a:t>Le serment du jeu de Paume le </a:t>
            </a:r>
            <a:r>
              <a:rPr lang="fr-FR" sz="1200" i="0" cap="all" dirty="0">
                <a:solidFill>
                  <a:schemeClr val="bg1"/>
                </a:solidFill>
                <a:effectLst/>
              </a:rPr>
              <a:t>20 JUIN 1789</a:t>
            </a:r>
            <a:endParaRPr lang="fr-FR" sz="1200" dirty="0">
              <a:solidFill>
                <a:schemeClr val="bg1"/>
              </a:solidFill>
            </a:endParaRPr>
          </a:p>
        </p:txBody>
      </p:sp>
      <p:sp>
        <p:nvSpPr>
          <p:cNvPr id="5" name="ZoneTexte 4">
            <a:extLst>
              <a:ext uri="{FF2B5EF4-FFF2-40B4-BE49-F238E27FC236}">
                <a16:creationId xmlns:a16="http://schemas.microsoft.com/office/drawing/2014/main" id="{18064FD1-FAE4-006E-C12A-831CBCEA2EF6}"/>
              </a:ext>
            </a:extLst>
          </p:cNvPr>
          <p:cNvSpPr txBox="1"/>
          <p:nvPr/>
        </p:nvSpPr>
        <p:spPr>
          <a:xfrm>
            <a:off x="4572000" y="2721094"/>
            <a:ext cx="4380820" cy="276999"/>
          </a:xfrm>
          <a:prstGeom prst="rect">
            <a:avLst/>
          </a:prstGeom>
          <a:noFill/>
        </p:spPr>
        <p:txBody>
          <a:bodyPr wrap="square" rtlCol="0">
            <a:spAutoFit/>
          </a:bodyPr>
          <a:lstStyle/>
          <a:p>
            <a:pPr algn="ctr"/>
            <a:r>
              <a:rPr lang="fr-FR" sz="1200" b="0" dirty="0">
                <a:solidFill>
                  <a:schemeClr val="bg1"/>
                </a:solidFill>
                <a:effectLst/>
              </a:rPr>
              <a:t>La Prise des Tuileries le 10 août 1792</a:t>
            </a:r>
            <a:endParaRPr lang="fr-FR" sz="1200" dirty="0">
              <a:solidFill>
                <a:schemeClr val="bg1"/>
              </a:solidFill>
            </a:endParaRPr>
          </a:p>
        </p:txBody>
      </p:sp>
      <p:cxnSp>
        <p:nvCxnSpPr>
          <p:cNvPr id="12" name="Connecteur droit avec flèche 11">
            <a:extLst>
              <a:ext uri="{FF2B5EF4-FFF2-40B4-BE49-F238E27FC236}">
                <a16:creationId xmlns:a16="http://schemas.microsoft.com/office/drawing/2014/main" id="{02769666-5FFB-14A4-12FD-CD1C2554D61C}"/>
              </a:ext>
            </a:extLst>
          </p:cNvPr>
          <p:cNvCxnSpPr>
            <a:cxnSpLocks/>
          </p:cNvCxnSpPr>
          <p:nvPr/>
        </p:nvCxnSpPr>
        <p:spPr>
          <a:xfrm flipH="1">
            <a:off x="1119116" y="1633182"/>
            <a:ext cx="113732" cy="108791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EF0770F-94FA-3502-6646-6EECCDCAC1AB}"/>
              </a:ext>
            </a:extLst>
          </p:cNvPr>
          <p:cNvCxnSpPr>
            <a:cxnSpLocks/>
          </p:cNvCxnSpPr>
          <p:nvPr/>
        </p:nvCxnSpPr>
        <p:spPr>
          <a:xfrm>
            <a:off x="2579427" y="1774209"/>
            <a:ext cx="2947916" cy="108791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8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5</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280746" y="863132"/>
            <a:ext cx="5787958" cy="523220"/>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
            </a:pPr>
            <a:r>
              <a:rPr lang="fr-FR" sz="1400" dirty="0">
                <a:solidFill>
                  <a:schemeClr val="bg1"/>
                </a:solidFill>
              </a:rPr>
              <a:t>L’ordre monarchique traditionnel est renversé (« Ancien Régime »)</a:t>
            </a:r>
          </a:p>
          <a:p>
            <a:pPr marL="205740" indent="-205740">
              <a:buFont typeface="Wingdings" panose="05000000000000000000" pitchFamily="2" charset="2"/>
              <a:buChar char="§"/>
            </a:pPr>
            <a:r>
              <a:rPr lang="fr-FR" sz="1400" dirty="0">
                <a:solidFill>
                  <a:schemeClr val="bg1"/>
                </a:solidFill>
              </a:rPr>
              <a:t>La souveraineté est transmise du ROI à la NATION</a:t>
            </a: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130923" y="263217"/>
            <a:ext cx="894938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1789-1792 : </a:t>
            </a:r>
            <a:r>
              <a:rPr lang="fr-FR" sz="2400" b="1" dirty="0">
                <a:solidFill>
                  <a:schemeClr val="bg1"/>
                </a:solidFill>
              </a:rPr>
              <a:t>UN NOUVEAU RÉGIME, une monarchie constitutionnelle</a:t>
            </a:r>
          </a:p>
        </p:txBody>
      </p:sp>
      <p:sp>
        <p:nvSpPr>
          <p:cNvPr id="3" name="ZoneTexte 2">
            <a:extLst>
              <a:ext uri="{FF2B5EF4-FFF2-40B4-BE49-F238E27FC236}">
                <a16:creationId xmlns:a16="http://schemas.microsoft.com/office/drawing/2014/main" id="{91A710A3-73E0-F094-7AE9-48E0A1DAE78E}"/>
              </a:ext>
            </a:extLst>
          </p:cNvPr>
          <p:cNvSpPr txBox="1"/>
          <p:nvPr/>
        </p:nvSpPr>
        <p:spPr>
          <a:xfrm>
            <a:off x="5050786" y="1677655"/>
            <a:ext cx="1235300" cy="1384995"/>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dirty="0">
                <a:solidFill>
                  <a:schemeClr val="bg1"/>
                </a:solidFill>
              </a:rPr>
              <a:t>Avant 1789, </a:t>
            </a:r>
          </a:p>
          <a:p>
            <a:r>
              <a:rPr lang="fr-FR" sz="1400" dirty="0">
                <a:solidFill>
                  <a:schemeClr val="bg1"/>
                </a:solidFill>
              </a:rPr>
              <a:t>2 ordres privilégiés, c’est l’« Ancien Régime »</a:t>
            </a:r>
          </a:p>
        </p:txBody>
      </p:sp>
      <p:sp>
        <p:nvSpPr>
          <p:cNvPr id="5" name="ZoneTexte 4">
            <a:extLst>
              <a:ext uri="{FF2B5EF4-FFF2-40B4-BE49-F238E27FC236}">
                <a16:creationId xmlns:a16="http://schemas.microsoft.com/office/drawing/2014/main" id="{57856B70-0F18-B7BC-DD35-233C93E98890}"/>
              </a:ext>
            </a:extLst>
          </p:cNvPr>
          <p:cNvSpPr txBox="1"/>
          <p:nvPr/>
        </p:nvSpPr>
        <p:spPr>
          <a:xfrm>
            <a:off x="5105728" y="4657125"/>
            <a:ext cx="1180358" cy="1169551"/>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
            </a:pPr>
            <a:r>
              <a:rPr lang="fr-FR" sz="1400" dirty="0">
                <a:solidFill>
                  <a:schemeClr val="bg1"/>
                </a:solidFill>
              </a:rPr>
              <a:t>Après 1789, abolition des privilèges</a:t>
            </a:r>
          </a:p>
        </p:txBody>
      </p:sp>
    </p:spTree>
    <p:extLst>
      <p:ext uri="{BB962C8B-B14F-4D97-AF65-F5344CB8AC3E}">
        <p14:creationId xmlns:p14="http://schemas.microsoft.com/office/powerpoint/2010/main" val="101083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6</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204717" y="738393"/>
            <a:ext cx="3954310" cy="2031325"/>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
            </a:pPr>
            <a:r>
              <a:rPr lang="fr-FR" sz="1400" dirty="0">
                <a:solidFill>
                  <a:schemeClr val="bg1"/>
                </a:solidFill>
              </a:rPr>
              <a:t>Les pouvoirs sont divisés </a:t>
            </a:r>
          </a:p>
          <a:p>
            <a:pPr marL="205740" indent="-205740">
              <a:buFont typeface="Wingdings" panose="05000000000000000000" pitchFamily="2" charset="2"/>
              <a:buChar char="§"/>
            </a:pPr>
            <a:r>
              <a:rPr lang="fr-FR" sz="1400" dirty="0">
                <a:solidFill>
                  <a:schemeClr val="bg1"/>
                </a:solidFill>
              </a:rPr>
              <a:t>Libertés fondamentales données, c’est  la révolution des droits de l’homme : liberté de penser, de circuler, de croire.</a:t>
            </a:r>
          </a:p>
          <a:p>
            <a:pPr marL="205740" indent="-205740">
              <a:buFont typeface="Wingdings" panose="05000000000000000000" pitchFamily="2" charset="2"/>
              <a:buChar char="§"/>
            </a:pPr>
            <a:r>
              <a:rPr lang="fr-FR" sz="1400" dirty="0">
                <a:solidFill>
                  <a:schemeClr val="bg1"/>
                </a:solidFill>
              </a:rPr>
              <a:t>Libertés économiques : liberté de commercer, de s’installer, de circuler.</a:t>
            </a:r>
          </a:p>
          <a:p>
            <a:pPr marL="205740" indent="-205740">
              <a:buFont typeface="Wingdings" panose="05000000000000000000" pitchFamily="2" charset="2"/>
              <a:buChar char="§"/>
            </a:pPr>
            <a:r>
              <a:rPr lang="fr-FR" sz="1400" dirty="0">
                <a:solidFill>
                  <a:schemeClr val="bg1"/>
                </a:solidFill>
              </a:rPr>
              <a:t>Abolition des 3 ordres et des privilèges : c’est l’égalité civile de tous devant la loi, l’impôt et l’emploi.</a:t>
            </a: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130923" y="263217"/>
            <a:ext cx="894938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1789-1792 : </a:t>
            </a:r>
            <a:r>
              <a:rPr lang="fr-FR" sz="2400" b="1" dirty="0">
                <a:solidFill>
                  <a:schemeClr val="bg1"/>
                </a:solidFill>
              </a:rPr>
              <a:t>UN NOUVEAU RÉGIME, une monarchie constitutionnelle</a:t>
            </a:r>
          </a:p>
        </p:txBody>
      </p:sp>
      <p:sp>
        <p:nvSpPr>
          <p:cNvPr id="4" name="ZoneTexte 3">
            <a:extLst>
              <a:ext uri="{FF2B5EF4-FFF2-40B4-BE49-F238E27FC236}">
                <a16:creationId xmlns:a16="http://schemas.microsoft.com/office/drawing/2014/main" id="{F8306EDF-4ECA-234D-618B-7873712FC8BD}"/>
              </a:ext>
            </a:extLst>
          </p:cNvPr>
          <p:cNvSpPr txBox="1"/>
          <p:nvPr/>
        </p:nvSpPr>
        <p:spPr>
          <a:xfrm>
            <a:off x="130922" y="2783229"/>
            <a:ext cx="4095336" cy="4035977"/>
          </a:xfrm>
          <a:prstGeom prst="rect">
            <a:avLst/>
          </a:prstGeom>
          <a:noFill/>
        </p:spPr>
        <p:txBody>
          <a:bodyPr wrap="square" rtlCol="0">
            <a:spAutoFit/>
          </a:bodyPr>
          <a:lstStyle/>
          <a:p>
            <a:pPr>
              <a:lnSpc>
                <a:spcPct val="107000"/>
              </a:lnSpc>
            </a:pPr>
            <a:r>
              <a:rPr lang="fr-FR" sz="1200" b="1" kern="0" dirty="0">
                <a:solidFill>
                  <a:schemeClr val="bg1"/>
                </a:solidFill>
                <a:effectLst/>
                <a:ea typeface="Times New Roman" panose="02020603050405020304" pitchFamily="18" charset="0"/>
                <a:cs typeface="Times New Roman" panose="02020603050405020304" pitchFamily="18" charset="0"/>
              </a:rPr>
              <a:t>Article 3</a:t>
            </a:r>
            <a:endParaRPr lang="fr-FR" sz="1200" b="1"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kern="0" dirty="0">
                <a:solidFill>
                  <a:schemeClr val="bg1"/>
                </a:solidFill>
                <a:effectLst/>
                <a:ea typeface="Times New Roman" panose="02020603050405020304" pitchFamily="18" charset="0"/>
                <a:cs typeface="Times New Roman" panose="02020603050405020304" pitchFamily="18" charset="0"/>
              </a:rPr>
              <a:t>Le principe de toute souveraineté réside essentiellement dans la nation. Nul corps, nul individu ne peut exercer d'autorité qui n'en émane expressément.</a:t>
            </a:r>
            <a:endParaRPr lang="fr-FR" sz="1200"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b="1" kern="0" dirty="0">
                <a:solidFill>
                  <a:schemeClr val="bg1"/>
                </a:solidFill>
                <a:effectLst/>
                <a:ea typeface="Times New Roman" panose="02020603050405020304" pitchFamily="18" charset="0"/>
                <a:cs typeface="Times New Roman" panose="02020603050405020304" pitchFamily="18" charset="0"/>
              </a:rPr>
              <a:t>Article 4</a:t>
            </a:r>
            <a:endParaRPr lang="fr-FR" sz="1200" b="1"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kern="0" dirty="0">
                <a:solidFill>
                  <a:schemeClr val="bg1"/>
                </a:solidFill>
                <a:effectLst/>
                <a:ea typeface="Times New Roman" panose="02020603050405020304" pitchFamily="18" charset="0"/>
                <a:cs typeface="Times New Roman" panose="02020603050405020304" pitchFamily="18" charset="0"/>
              </a:rPr>
              <a:t>La liberté consiste à pouvoir faire tout ce qui ne nuit pas à autrui […]</a:t>
            </a:r>
            <a:endParaRPr lang="fr-FR" sz="1200"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b="1" kern="0" dirty="0">
                <a:solidFill>
                  <a:schemeClr val="bg1"/>
                </a:solidFill>
                <a:effectLst/>
                <a:ea typeface="Times New Roman" panose="02020603050405020304" pitchFamily="18" charset="0"/>
                <a:cs typeface="Times New Roman" panose="02020603050405020304" pitchFamily="18" charset="0"/>
              </a:rPr>
              <a:t>Article 10</a:t>
            </a:r>
            <a:endParaRPr lang="fr-FR" sz="1200" b="1"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kern="0" dirty="0">
                <a:solidFill>
                  <a:schemeClr val="bg1"/>
                </a:solidFill>
                <a:effectLst/>
                <a:ea typeface="Times New Roman" panose="02020603050405020304" pitchFamily="18" charset="0"/>
                <a:cs typeface="Times New Roman" panose="02020603050405020304" pitchFamily="18" charset="0"/>
              </a:rPr>
              <a:t>Nul ne doit être inquiété pour ses opinions, même religieuses, pourvu que leur manifestation ne trouble pas l'ordre public établi par la loi.</a:t>
            </a:r>
            <a:endParaRPr lang="fr-FR" sz="1200"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b="1" kern="0" dirty="0">
                <a:solidFill>
                  <a:schemeClr val="bg1"/>
                </a:solidFill>
                <a:effectLst/>
                <a:ea typeface="Times New Roman" panose="02020603050405020304" pitchFamily="18" charset="0"/>
                <a:cs typeface="Times New Roman" panose="02020603050405020304" pitchFamily="18" charset="0"/>
              </a:rPr>
              <a:t>Article 11</a:t>
            </a:r>
            <a:endParaRPr lang="fr-FR" sz="1200" b="1"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kern="0" dirty="0">
                <a:solidFill>
                  <a:schemeClr val="bg1"/>
                </a:solidFill>
                <a:effectLst/>
                <a:ea typeface="Times New Roman" panose="02020603050405020304" pitchFamily="18" charset="0"/>
                <a:cs typeface="Times New Roman" panose="02020603050405020304" pitchFamily="18" charset="0"/>
              </a:rPr>
              <a:t>La libre communication des pensées et des opinions est un des droits les plus précieux de l'homme : tout citoyen peut donc parler, écrire, imprimer librement, sauf à répondre de l'abus de cette liberté dans les cas déterminés par la loi.</a:t>
            </a:r>
            <a:endParaRPr lang="fr-FR" sz="1200"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b="1" kern="0" dirty="0">
                <a:solidFill>
                  <a:schemeClr val="bg1"/>
                </a:solidFill>
                <a:effectLst/>
                <a:ea typeface="Times New Roman" panose="02020603050405020304" pitchFamily="18" charset="0"/>
                <a:cs typeface="Times New Roman" panose="02020603050405020304" pitchFamily="18" charset="0"/>
              </a:rPr>
              <a:t>Article 16</a:t>
            </a:r>
            <a:endParaRPr lang="fr-FR" sz="1200" b="1" kern="100" dirty="0">
              <a:solidFill>
                <a:schemeClr val="bg1"/>
              </a:solidFill>
              <a:effectLst/>
              <a:ea typeface="Calibri" panose="020F0502020204030204" pitchFamily="34" charset="0"/>
              <a:cs typeface="Times New Roman" panose="02020603050405020304" pitchFamily="18" charset="0"/>
            </a:endParaRPr>
          </a:p>
          <a:p>
            <a:pPr>
              <a:lnSpc>
                <a:spcPct val="107000"/>
              </a:lnSpc>
            </a:pPr>
            <a:r>
              <a:rPr lang="fr-FR" sz="1200" kern="0" dirty="0">
                <a:solidFill>
                  <a:schemeClr val="bg1"/>
                </a:solidFill>
                <a:effectLst/>
                <a:ea typeface="Times New Roman" panose="02020603050405020304" pitchFamily="18" charset="0"/>
                <a:cs typeface="Times New Roman" panose="02020603050405020304" pitchFamily="18" charset="0"/>
              </a:rPr>
              <a:t>Toute société dans laquelle la garantie des droits n'est pas assurée, ni la séparation des pouvoirs déterminée, n'a point de Constitution.</a:t>
            </a:r>
            <a:endParaRPr lang="fr-FR" sz="1200" dirty="0">
              <a:solidFill>
                <a:schemeClr val="bg1"/>
              </a:solidFill>
            </a:endParaRPr>
          </a:p>
        </p:txBody>
      </p:sp>
    </p:spTree>
    <p:extLst>
      <p:ext uri="{BB962C8B-B14F-4D97-AF65-F5344CB8AC3E}">
        <p14:creationId xmlns:p14="http://schemas.microsoft.com/office/powerpoint/2010/main" val="234390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7</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326239" y="976863"/>
            <a:ext cx="3499683" cy="954107"/>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ü"/>
            </a:pPr>
            <a:r>
              <a:rPr lang="fr-FR" sz="1400" dirty="0">
                <a:solidFill>
                  <a:schemeClr val="bg1"/>
                </a:solidFill>
              </a:rPr>
              <a:t>La NATION est souveraine, pas le PEUPLE</a:t>
            </a:r>
          </a:p>
          <a:p>
            <a:pPr marL="205740" indent="-205740">
              <a:buFont typeface="Wingdings" panose="05000000000000000000" pitchFamily="2" charset="2"/>
              <a:buChar char="ü"/>
            </a:pPr>
            <a:r>
              <a:rPr lang="fr-FR" sz="1400" dirty="0">
                <a:solidFill>
                  <a:schemeClr val="bg1"/>
                </a:solidFill>
              </a:rPr>
              <a:t>Système censitaire de vote</a:t>
            </a:r>
          </a:p>
          <a:p>
            <a:pPr marL="205740" indent="-205740">
              <a:buFont typeface="Wingdings" panose="05000000000000000000" pitchFamily="2" charset="2"/>
              <a:buChar char="ü"/>
            </a:pPr>
            <a:r>
              <a:rPr lang="fr-FR" sz="1400" dirty="0">
                <a:solidFill>
                  <a:schemeClr val="bg1"/>
                </a:solidFill>
              </a:rPr>
              <a:t>Projet social limité, assistance plutôt que redistribution</a:t>
            </a: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130923" y="263217"/>
            <a:ext cx="875245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1789-1792 puis 1795-1799 : </a:t>
            </a:r>
            <a:r>
              <a:rPr lang="fr-FR" sz="2400" b="1" dirty="0">
                <a:solidFill>
                  <a:schemeClr val="bg1"/>
                </a:solidFill>
                <a:ea typeface="Calibri" pitchFamily="34" charset="0"/>
                <a:cs typeface="Calibri" pitchFamily="34" charset="0"/>
              </a:rPr>
              <a:t>la</a:t>
            </a:r>
            <a:r>
              <a:rPr lang="fr-FR" sz="2400" b="1" dirty="0">
                <a:solidFill>
                  <a:schemeClr val="bg1"/>
                </a:solidFill>
              </a:rPr>
              <a:t> RÉVOLUTION est LIBÉRALE</a:t>
            </a:r>
          </a:p>
        </p:txBody>
      </p:sp>
      <p:sp>
        <p:nvSpPr>
          <p:cNvPr id="5" name="ZoneTexte 4">
            <a:extLst>
              <a:ext uri="{FF2B5EF4-FFF2-40B4-BE49-F238E27FC236}">
                <a16:creationId xmlns:a16="http://schemas.microsoft.com/office/drawing/2014/main" id="{AD4A0DB1-07B5-9BF9-760C-A92112A1C28F}"/>
              </a:ext>
            </a:extLst>
          </p:cNvPr>
          <p:cNvSpPr txBox="1"/>
          <p:nvPr/>
        </p:nvSpPr>
        <p:spPr>
          <a:xfrm>
            <a:off x="279778" y="2540844"/>
            <a:ext cx="3546144" cy="3108543"/>
          </a:xfrm>
          <a:prstGeom prst="rect">
            <a:avLst/>
          </a:prstGeom>
          <a:noFill/>
        </p:spPr>
        <p:txBody>
          <a:bodyPr wrap="square">
            <a:spAutoFit/>
          </a:bodyPr>
          <a:lstStyle/>
          <a:p>
            <a:r>
              <a:rPr lang="fr-FR" sz="1400" b="0" i="0" dirty="0">
                <a:solidFill>
                  <a:schemeClr val="bg1"/>
                </a:solidFill>
                <a:effectLst/>
              </a:rPr>
              <a:t>En 1789, les élus du tiers état étaient élus par des chefs de foyer âgés de plus de 25 ans et payant l'impôt.</a:t>
            </a:r>
          </a:p>
          <a:p>
            <a:endParaRPr lang="fr-FR" sz="1400" dirty="0">
              <a:solidFill>
                <a:schemeClr val="bg1"/>
              </a:solidFill>
            </a:endParaRPr>
          </a:p>
          <a:p>
            <a:r>
              <a:rPr lang="fr-FR" sz="1400" b="0" i="0" dirty="0">
                <a:solidFill>
                  <a:schemeClr val="bg1"/>
                </a:solidFill>
                <a:effectLst/>
              </a:rPr>
              <a:t>La Constitution de 1791 maintient ce suffrage censitaire. </a:t>
            </a:r>
          </a:p>
          <a:p>
            <a:endParaRPr lang="fr-FR" sz="1400" dirty="0">
              <a:solidFill>
                <a:schemeClr val="bg1"/>
              </a:solidFill>
            </a:endParaRPr>
          </a:p>
          <a:p>
            <a:r>
              <a:rPr lang="fr-FR" sz="1400" b="0" i="0" dirty="0">
                <a:solidFill>
                  <a:schemeClr val="bg1"/>
                </a:solidFill>
                <a:effectLst/>
              </a:rPr>
              <a:t>Durant la période du </a:t>
            </a:r>
            <a:r>
              <a:rPr lang="fr-FR" sz="1400" dirty="0">
                <a:solidFill>
                  <a:schemeClr val="bg1"/>
                </a:solidFill>
              </a:rPr>
              <a:t>Directoire e</a:t>
            </a:r>
            <a:r>
              <a:rPr lang="fr-FR" sz="1400" b="0" i="0" dirty="0">
                <a:solidFill>
                  <a:schemeClr val="bg1"/>
                </a:solidFill>
                <a:effectLst/>
              </a:rPr>
              <a:t>ntre 1795 et 1799</a:t>
            </a:r>
            <a:r>
              <a:rPr lang="fr-FR" sz="1400" dirty="0">
                <a:solidFill>
                  <a:schemeClr val="bg1"/>
                </a:solidFill>
              </a:rPr>
              <a:t>, l</a:t>
            </a:r>
            <a:r>
              <a:rPr lang="fr-FR" sz="1400" b="0" i="0" dirty="0">
                <a:solidFill>
                  <a:schemeClr val="bg1"/>
                </a:solidFill>
                <a:effectLst/>
              </a:rPr>
              <a:t>es membres du Conseil des Cinq-cents étaient élus au suffrage censitaire par les citoyens de chaque canton, hommes majeurs de vingt et un ans, payant une contribution directe</a:t>
            </a:r>
            <a:r>
              <a:rPr lang="fr-FR" sz="1400" dirty="0">
                <a:solidFill>
                  <a:schemeClr val="bg1"/>
                </a:solidFill>
              </a:rPr>
              <a:t>.</a:t>
            </a:r>
          </a:p>
          <a:p>
            <a:endParaRPr lang="fr-FR" sz="1400" dirty="0">
              <a:solidFill>
                <a:schemeClr val="bg1"/>
              </a:solidFill>
            </a:endParaRPr>
          </a:p>
        </p:txBody>
      </p:sp>
    </p:spTree>
    <p:extLst>
      <p:ext uri="{BB962C8B-B14F-4D97-AF65-F5344CB8AC3E}">
        <p14:creationId xmlns:p14="http://schemas.microsoft.com/office/powerpoint/2010/main" val="46186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8</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326239" y="976863"/>
            <a:ext cx="3499683" cy="523220"/>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05740" indent="-205740">
              <a:buFont typeface="Wingdings" panose="05000000000000000000" pitchFamily="2" charset="2"/>
              <a:buChar char="ü"/>
            </a:pPr>
            <a:r>
              <a:rPr lang="fr-FR" sz="1400" dirty="0">
                <a:solidFill>
                  <a:schemeClr val="bg1"/>
                </a:solidFill>
              </a:rPr>
              <a:t>La NATION est souveraine, pas le PEUPLE</a:t>
            </a:r>
          </a:p>
          <a:p>
            <a:pPr marL="205740" indent="-205740">
              <a:buFont typeface="Wingdings" panose="05000000000000000000" pitchFamily="2" charset="2"/>
              <a:buChar char="ü"/>
            </a:pPr>
            <a:r>
              <a:rPr lang="fr-FR" sz="1400" dirty="0">
                <a:solidFill>
                  <a:schemeClr val="bg1"/>
                </a:solidFill>
              </a:rPr>
              <a:t>Maintien de l’esclavage</a:t>
            </a: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130923" y="263217"/>
            <a:ext cx="875245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1789-1792 puis 1795-1799 : </a:t>
            </a:r>
            <a:r>
              <a:rPr lang="fr-FR" sz="2400" b="1" dirty="0">
                <a:solidFill>
                  <a:schemeClr val="bg1"/>
                </a:solidFill>
                <a:ea typeface="Calibri" pitchFamily="34" charset="0"/>
                <a:cs typeface="Calibri" pitchFamily="34" charset="0"/>
              </a:rPr>
              <a:t>la</a:t>
            </a:r>
            <a:r>
              <a:rPr lang="fr-FR" sz="2400" b="1" dirty="0">
                <a:solidFill>
                  <a:schemeClr val="bg1"/>
                </a:solidFill>
              </a:rPr>
              <a:t> RÉVOLUTION est LIBÉRALE</a:t>
            </a:r>
          </a:p>
        </p:txBody>
      </p:sp>
      <p:sp>
        <p:nvSpPr>
          <p:cNvPr id="5" name="ZoneTexte 4">
            <a:extLst>
              <a:ext uri="{FF2B5EF4-FFF2-40B4-BE49-F238E27FC236}">
                <a16:creationId xmlns:a16="http://schemas.microsoft.com/office/drawing/2014/main" id="{AD4A0DB1-07B5-9BF9-760C-A92112A1C28F}"/>
              </a:ext>
            </a:extLst>
          </p:cNvPr>
          <p:cNvSpPr txBox="1"/>
          <p:nvPr/>
        </p:nvSpPr>
        <p:spPr>
          <a:xfrm>
            <a:off x="279778" y="1685585"/>
            <a:ext cx="3546144" cy="4185761"/>
          </a:xfrm>
          <a:prstGeom prst="rect">
            <a:avLst/>
          </a:prstGeom>
          <a:noFill/>
        </p:spPr>
        <p:txBody>
          <a:bodyPr wrap="square">
            <a:spAutoFit/>
          </a:bodyPr>
          <a:lstStyle/>
          <a:p>
            <a:r>
              <a:rPr lang="fr-FR" sz="1400" i="0" dirty="0">
                <a:solidFill>
                  <a:schemeClr val="bg1"/>
                </a:solidFill>
                <a:effectLst/>
              </a:rPr>
              <a:t>Lors de la Révolution française, l’abolition de l’esclavage et de la traite négrière est revendiquée par nombre de députés des États généraux, comme l’abbé Grégoire, Lafayette, Condorcet, Marat, La Rochefoucauld ou Mirabeau.</a:t>
            </a:r>
          </a:p>
          <a:p>
            <a:endParaRPr lang="fr-FR" sz="1400" dirty="0">
              <a:solidFill>
                <a:schemeClr val="bg1"/>
              </a:solidFill>
            </a:endParaRPr>
          </a:p>
          <a:p>
            <a:r>
              <a:rPr lang="fr-FR" sz="1400" i="0" dirty="0">
                <a:solidFill>
                  <a:schemeClr val="bg1"/>
                </a:solidFill>
                <a:effectLst/>
              </a:rPr>
              <a:t>L’article 1er de la Déclaration des droits de l’Homme semble interdire l’esclavage mais le Préambule (sorte d’introduction) précise que la déclaration s’adresse à tous les « membres du corps social »  dont ne font pas partie les esclaves. </a:t>
            </a:r>
          </a:p>
          <a:p>
            <a:endParaRPr lang="fr-FR" sz="1400" dirty="0">
              <a:solidFill>
                <a:schemeClr val="bg1"/>
              </a:solidFill>
            </a:endParaRPr>
          </a:p>
          <a:p>
            <a:r>
              <a:rPr lang="fr-FR" sz="1400" i="0" dirty="0">
                <a:solidFill>
                  <a:schemeClr val="bg1"/>
                </a:solidFill>
                <a:effectLst/>
              </a:rPr>
              <a:t>De plus, l’article 17 </a:t>
            </a:r>
            <a:r>
              <a:rPr lang="fr-FR" sz="1400" dirty="0">
                <a:solidFill>
                  <a:schemeClr val="bg1"/>
                </a:solidFill>
              </a:rPr>
              <a:t>dit </a:t>
            </a:r>
            <a:r>
              <a:rPr lang="fr-FR" sz="1400" i="0" dirty="0">
                <a:solidFill>
                  <a:schemeClr val="bg1"/>
                </a:solidFill>
                <a:effectLst/>
              </a:rPr>
              <a:t>le caractère sacré de la propriété : il maintient dans « ses droits » le propriétaire de ses biens meubles que sont les esclaves. Donc, les principes de 1789 ne sont pas appliqués dans les colonies. </a:t>
            </a:r>
            <a:endParaRPr lang="fr-FR" sz="1400" dirty="0">
              <a:solidFill>
                <a:schemeClr val="bg1"/>
              </a:solidFill>
            </a:endParaRPr>
          </a:p>
        </p:txBody>
      </p:sp>
    </p:spTree>
    <p:extLst>
      <p:ext uri="{BB962C8B-B14F-4D97-AF65-F5344CB8AC3E}">
        <p14:creationId xmlns:p14="http://schemas.microsoft.com/office/powerpoint/2010/main" val="235926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0000"/>
        </a:solidFill>
        <a:effectLst/>
      </p:bgPr>
    </p:bg>
    <p:spTree>
      <p:nvGrpSpPr>
        <p:cNvPr id="1" name=""/>
        <p:cNvGrpSpPr/>
        <p:nvPr/>
      </p:nvGrpSpPr>
      <p:grpSpPr>
        <a:xfrm>
          <a:off x="0" y="0"/>
          <a:ext cx="0" cy="0"/>
          <a:chOff x="0" y="0"/>
          <a:chExt cx="0" cy="0"/>
        </a:xfrm>
      </p:grpSpPr>
      <p:sp>
        <p:nvSpPr>
          <p:cNvPr id="9" name="Espace réservé du numéro de diapositive 3"/>
          <p:cNvSpPr txBox="1">
            <a:spLocks/>
          </p:cNvSpPr>
          <p:nvPr/>
        </p:nvSpPr>
        <p:spPr>
          <a:xfrm>
            <a:off x="7223760" y="6584156"/>
            <a:ext cx="1920240" cy="273844"/>
          </a:xfrm>
          <a:prstGeom prst="rect">
            <a:avLst/>
          </a:prstGeom>
        </p:spPr>
        <p:txBody>
          <a:bodyPr vert="horz" lIns="82296" tIns="41148" rIns="82296" bIns="41148" rtlCol="0" anchor="ctr"/>
          <a:lstStyle/>
          <a:p>
            <a:pPr algn="r" defTabSz="822960">
              <a:defRPr/>
            </a:pPr>
            <a:fld id="{E892C5C6-1BE3-49AE-A9EF-8E26FF256612}" type="slidenum">
              <a:rPr lang="fr-FR" sz="1080">
                <a:solidFill>
                  <a:schemeClr val="tx1">
                    <a:tint val="75000"/>
                  </a:schemeClr>
                </a:solidFill>
              </a:rPr>
              <a:pPr algn="r" defTabSz="822960">
                <a:defRPr/>
              </a:pPr>
              <a:t>9</a:t>
            </a:fld>
            <a:endParaRPr lang="fr-FR" sz="1080" dirty="0">
              <a:solidFill>
                <a:schemeClr val="tx1">
                  <a:tint val="75000"/>
                </a:schemeClr>
              </a:solidFill>
            </a:endParaRPr>
          </a:p>
        </p:txBody>
      </p:sp>
      <p:sp>
        <p:nvSpPr>
          <p:cNvPr id="25" name="ZoneTexte 24"/>
          <p:cNvSpPr txBox="1"/>
          <p:nvPr/>
        </p:nvSpPr>
        <p:spPr>
          <a:xfrm>
            <a:off x="0" y="0"/>
            <a:ext cx="9144000" cy="334835"/>
          </a:xfrm>
          <a:prstGeom prst="rect">
            <a:avLst/>
          </a:prstGeom>
          <a:noFill/>
        </p:spPr>
        <p:txBody>
          <a:bodyPr wrap="square" rtlCol="0">
            <a:spAutoFit/>
          </a:bodyPr>
          <a:lstStyle/>
          <a:p>
            <a:pPr marL="457200" algn="r">
              <a:lnSpc>
                <a:spcPct val="97000"/>
              </a:lnSpc>
              <a:spcBef>
                <a:spcPts val="5"/>
              </a:spcBef>
              <a:spcAft>
                <a:spcPts val="0"/>
              </a:spcAft>
            </a:pPr>
            <a:r>
              <a:rPr lang="fr-FR" sz="800" dirty="0">
                <a:solidFill>
                  <a:srgbClr val="00B0F0"/>
                </a:solidFill>
              </a:rPr>
              <a:t>Classe de 4</a:t>
            </a:r>
            <a:r>
              <a:rPr lang="fr-FR" sz="800" baseline="30000" dirty="0">
                <a:solidFill>
                  <a:srgbClr val="00B0F0"/>
                </a:solidFill>
              </a:rPr>
              <a:t>ème</a:t>
            </a:r>
            <a:r>
              <a:rPr lang="fr-FR" sz="800" dirty="0">
                <a:solidFill>
                  <a:srgbClr val="00B0F0"/>
                </a:solidFill>
              </a:rPr>
              <a:t> Thème 1 </a:t>
            </a:r>
            <a:r>
              <a:rPr lang="fr-FR" sz="800" dirty="0">
                <a:solidFill>
                  <a:srgbClr val="00B0F0"/>
                </a:solidFill>
                <a:effectLst/>
                <a:ea typeface="Calibri" panose="020F0502020204030204" pitchFamily="34" charset="0"/>
              </a:rPr>
              <a:t>Sous-thème 3 # </a:t>
            </a:r>
            <a:r>
              <a:rPr lang="fr-FR" sz="800" b="1" dirty="0">
                <a:solidFill>
                  <a:schemeClr val="bg1"/>
                </a:solidFill>
                <a:effectLst/>
                <a:ea typeface="Calibri" panose="020F0502020204030204" pitchFamily="34" charset="0"/>
              </a:rPr>
              <a:t>La Révolution française : nouvel ordre politique et société révolutionnée en France et en Europe </a:t>
            </a:r>
            <a:endParaRPr lang="fr-FR" sz="800" dirty="0">
              <a:solidFill>
                <a:schemeClr val="bg1"/>
              </a:solidFill>
              <a:effectLst/>
              <a:ea typeface="Calibri" panose="020F0502020204030204" pitchFamily="34" charset="0"/>
            </a:endParaRPr>
          </a:p>
          <a:p>
            <a:pPr algn="r"/>
            <a:endParaRPr lang="fr-FR" sz="800" dirty="0">
              <a:solidFill>
                <a:schemeClr val="bg1"/>
              </a:solidFill>
            </a:endParaRPr>
          </a:p>
        </p:txBody>
      </p:sp>
      <p:sp>
        <p:nvSpPr>
          <p:cNvPr id="33" name="ZoneTexte 32">
            <a:extLst>
              <a:ext uri="{FF2B5EF4-FFF2-40B4-BE49-F238E27FC236}">
                <a16:creationId xmlns:a16="http://schemas.microsoft.com/office/drawing/2014/main" id="{53418914-280D-4679-942C-A7F704575381}"/>
              </a:ext>
            </a:extLst>
          </p:cNvPr>
          <p:cNvSpPr txBox="1"/>
          <p:nvPr/>
        </p:nvSpPr>
        <p:spPr>
          <a:xfrm>
            <a:off x="302187" y="1130958"/>
            <a:ext cx="2892326" cy="3323987"/>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buSzPct val="140000"/>
            </a:pPr>
            <a:r>
              <a:rPr lang="fr-FR" sz="1400" dirty="0">
                <a:solidFill>
                  <a:schemeClr val="bg1"/>
                </a:solidFill>
              </a:rPr>
              <a:t>Après la prise des Tuileries le 10 août 1792 la monarchie est suspendue. </a:t>
            </a:r>
          </a:p>
          <a:p>
            <a:pPr>
              <a:buSzPct val="140000"/>
            </a:pPr>
            <a:endParaRPr lang="fr-FR" sz="1400" dirty="0">
              <a:solidFill>
                <a:schemeClr val="bg1"/>
              </a:solidFill>
            </a:endParaRPr>
          </a:p>
          <a:p>
            <a:pPr>
              <a:buSzPct val="140000"/>
            </a:pPr>
            <a:r>
              <a:rPr lang="fr-FR" sz="1400" dirty="0">
                <a:solidFill>
                  <a:schemeClr val="bg1"/>
                </a:solidFill>
              </a:rPr>
              <a:t>Le 21 septembre 1792 la république est proclamée.</a:t>
            </a:r>
          </a:p>
          <a:p>
            <a:pPr>
              <a:buSzPct val="140000"/>
            </a:pPr>
            <a:endParaRPr lang="fr-FR" sz="1400" dirty="0">
              <a:solidFill>
                <a:schemeClr val="bg1"/>
              </a:solidFill>
            </a:endParaRPr>
          </a:p>
          <a:p>
            <a:pPr>
              <a:buSzPct val="140000"/>
            </a:pPr>
            <a:r>
              <a:rPr lang="fr-FR" sz="1400" dirty="0">
                <a:solidFill>
                  <a:schemeClr val="bg1"/>
                </a:solidFill>
              </a:rPr>
              <a:t>Mais le gouvernement doit faire face aux multiples troubles (voir diapositive suivante).</a:t>
            </a:r>
          </a:p>
          <a:p>
            <a:pPr>
              <a:buSzPct val="140000"/>
            </a:pPr>
            <a:endParaRPr lang="fr-FR" sz="1400" dirty="0">
              <a:solidFill>
                <a:schemeClr val="bg1"/>
              </a:solidFill>
            </a:endParaRPr>
          </a:p>
          <a:p>
            <a:pPr>
              <a:buSzPct val="140000"/>
            </a:pPr>
            <a:r>
              <a:rPr lang="fr-FR" sz="1400" dirty="0">
                <a:solidFill>
                  <a:schemeClr val="bg1"/>
                </a:solidFill>
              </a:rPr>
              <a:t>Les révolutionnaires appelés les Sans-Culottes réclament des mesures d'exception pour résoudre la crise multiple à laquelle le pays est alors confronté : c’est la Terreur.</a:t>
            </a:r>
            <a:r>
              <a:rPr lang="fr-FR" sz="1400" b="1" dirty="0">
                <a:solidFill>
                  <a:schemeClr val="bg1"/>
                </a:solidFill>
              </a:rPr>
              <a:t> </a:t>
            </a:r>
          </a:p>
        </p:txBody>
      </p:sp>
      <p:sp>
        <p:nvSpPr>
          <p:cNvPr id="2" name="Rectangle 1">
            <a:extLst>
              <a:ext uri="{FF2B5EF4-FFF2-40B4-BE49-F238E27FC236}">
                <a16:creationId xmlns:a16="http://schemas.microsoft.com/office/drawing/2014/main" id="{2DB3DA01-A3C4-0EAC-8D0F-7716CEF342FB}"/>
              </a:ext>
            </a:extLst>
          </p:cNvPr>
          <p:cNvSpPr>
            <a:spLocks noChangeArrowheads="1"/>
          </p:cNvSpPr>
          <p:nvPr/>
        </p:nvSpPr>
        <p:spPr bwMode="auto">
          <a:xfrm>
            <a:off x="216355" y="299961"/>
            <a:ext cx="88530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64" fontAlgn="base">
              <a:spcBef>
                <a:spcPct val="0"/>
              </a:spcBef>
              <a:spcAft>
                <a:spcPct val="0"/>
              </a:spcAft>
            </a:pPr>
            <a:r>
              <a:rPr lang="fr-FR" sz="2400" dirty="0">
                <a:solidFill>
                  <a:srgbClr val="00B0F0"/>
                </a:solidFill>
                <a:ea typeface="Calibri" pitchFamily="34" charset="0"/>
                <a:cs typeface="Calibri" pitchFamily="34" charset="0"/>
              </a:rPr>
              <a:t>1792-1794 : </a:t>
            </a:r>
            <a:r>
              <a:rPr lang="fr-FR" sz="2400" b="1" dirty="0">
                <a:solidFill>
                  <a:schemeClr val="bg1"/>
                </a:solidFill>
              </a:rPr>
              <a:t>la République remplace la monarchie, </a:t>
            </a:r>
          </a:p>
          <a:p>
            <a:pPr defTabSz="914364" fontAlgn="base">
              <a:spcBef>
                <a:spcPct val="0"/>
              </a:spcBef>
              <a:spcAft>
                <a:spcPct val="0"/>
              </a:spcAft>
            </a:pPr>
            <a:r>
              <a:rPr lang="fr-FR" sz="2400" b="1" dirty="0">
                <a:solidFill>
                  <a:schemeClr val="bg1"/>
                </a:solidFill>
              </a:rPr>
              <a:t>                       la révolution est menacée</a:t>
            </a:r>
          </a:p>
        </p:txBody>
      </p:sp>
      <p:sp>
        <p:nvSpPr>
          <p:cNvPr id="6" name="ZoneTexte 5">
            <a:extLst>
              <a:ext uri="{FF2B5EF4-FFF2-40B4-BE49-F238E27FC236}">
                <a16:creationId xmlns:a16="http://schemas.microsoft.com/office/drawing/2014/main" id="{78129206-8F8E-3E5D-A21B-0BAE543AD507}"/>
              </a:ext>
            </a:extLst>
          </p:cNvPr>
          <p:cNvSpPr txBox="1"/>
          <p:nvPr/>
        </p:nvSpPr>
        <p:spPr>
          <a:xfrm>
            <a:off x="302187" y="4768274"/>
            <a:ext cx="2892326" cy="1815882"/>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rtlCol="0">
            <a:spAutoFit/>
          </a:bodyPr>
          <a:lstStyle/>
          <a:p>
            <a:pPr>
              <a:buSzPct val="140000"/>
            </a:pPr>
            <a:r>
              <a:rPr lang="fr-FR" sz="1400" dirty="0">
                <a:solidFill>
                  <a:schemeClr val="bg1"/>
                </a:solidFill>
              </a:rPr>
              <a:t>Qui sont les sans-culottes ?</a:t>
            </a:r>
          </a:p>
          <a:p>
            <a:pPr>
              <a:buSzPct val="140000"/>
            </a:pPr>
            <a:endParaRPr lang="fr-FR" sz="1400" dirty="0">
              <a:solidFill>
                <a:schemeClr val="bg1"/>
              </a:solidFill>
            </a:endParaRPr>
          </a:p>
          <a:p>
            <a:pPr marL="285750" indent="-285750">
              <a:buSzPct val="140000"/>
              <a:buFont typeface="Arial" panose="020B0604020202020204" pitchFamily="34" charset="0"/>
              <a:buChar char="•"/>
            </a:pPr>
            <a:r>
              <a:rPr lang="fr-FR" sz="1400" dirty="0">
                <a:solidFill>
                  <a:schemeClr val="bg1"/>
                </a:solidFill>
              </a:rPr>
              <a:t>Viennent surtout de la petite bourgeoisie : artisans, boutiquiers, domestiques, professions libérales.</a:t>
            </a:r>
          </a:p>
          <a:p>
            <a:pPr marL="285750" indent="-285750">
              <a:buSzPct val="140000"/>
              <a:buFont typeface="Arial" panose="020B0604020202020204" pitchFamily="34" charset="0"/>
              <a:buChar char="•"/>
            </a:pPr>
            <a:r>
              <a:rPr lang="fr-FR" sz="1400" dirty="0">
                <a:solidFill>
                  <a:schemeClr val="bg1"/>
                </a:solidFill>
              </a:rPr>
              <a:t>Connaissent très bien le quartier dans lequel ils vivent</a:t>
            </a:r>
          </a:p>
        </p:txBody>
      </p:sp>
    </p:spTree>
    <p:extLst>
      <p:ext uri="{BB962C8B-B14F-4D97-AF65-F5344CB8AC3E}">
        <p14:creationId xmlns:p14="http://schemas.microsoft.com/office/powerpoint/2010/main" val="263767072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2331</Words>
  <Application>Microsoft Office PowerPoint</Application>
  <PresentationFormat>Affichage à l'écran (4:3)</PresentationFormat>
  <Paragraphs>193</Paragraphs>
  <Slides>24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Marr Sans</vt:lpstr>
      <vt:lpstr>Wingdings</vt:lpstr>
      <vt:lpstr>Thème Office</vt:lpstr>
      <vt:lpstr>Étude historique :  la Révolution française 1789-1799,  première révolution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CD40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sp67 decluy</cp:lastModifiedBy>
  <cp:revision>152</cp:revision>
  <dcterms:created xsi:type="dcterms:W3CDTF">2020-10-24T08:02:38Z</dcterms:created>
  <dcterms:modified xsi:type="dcterms:W3CDTF">2023-10-15T12:09:35Z</dcterms:modified>
</cp:coreProperties>
</file>